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30"/>
  </p:notesMasterIdLst>
  <p:sldIdLst>
    <p:sldId id="362" r:id="rId5"/>
    <p:sldId id="256" r:id="rId6"/>
    <p:sldId id="364" r:id="rId7"/>
    <p:sldId id="300" r:id="rId8"/>
    <p:sldId id="382" r:id="rId9"/>
    <p:sldId id="367" r:id="rId10"/>
    <p:sldId id="384" r:id="rId11"/>
    <p:sldId id="385" r:id="rId12"/>
    <p:sldId id="386" r:id="rId13"/>
    <p:sldId id="387" r:id="rId14"/>
    <p:sldId id="388" r:id="rId15"/>
    <p:sldId id="389" r:id="rId16"/>
    <p:sldId id="370" r:id="rId17"/>
    <p:sldId id="365" r:id="rId18"/>
    <p:sldId id="371" r:id="rId19"/>
    <p:sldId id="381" r:id="rId20"/>
    <p:sldId id="373" r:id="rId21"/>
    <p:sldId id="374" r:id="rId22"/>
    <p:sldId id="375" r:id="rId23"/>
    <p:sldId id="376" r:id="rId24"/>
    <p:sldId id="378" r:id="rId25"/>
    <p:sldId id="390" r:id="rId26"/>
    <p:sldId id="377" r:id="rId27"/>
    <p:sldId id="380" r:id="rId28"/>
    <p:sldId id="275" r:id="rId29"/>
  </p:sldIdLst>
  <p:sldSz cx="9144000" cy="5143500" type="screen16x9"/>
  <p:notesSz cx="6858000" cy="9144000"/>
  <p:embeddedFontLst>
    <p:embeddedFont>
      <p:font typeface="Kanit" panose="020B0604020202020204" charset="-34"/>
      <p:regular r:id="rId31"/>
      <p:bold r:id="rId32"/>
      <p:italic r:id="rId33"/>
      <p:boldItalic r:id="rId34"/>
    </p:embeddedFont>
    <p:embeddedFont>
      <p:font typeface="Kanit SemiBold" panose="020B0604020202020204" charset="-34"/>
      <p:regular r:id="rId35"/>
      <p:bold r:id="rId36"/>
      <p:italic r:id="rId37"/>
      <p:boldItalic r:id="rId38"/>
    </p:embeddedFont>
    <p:embeddedFont>
      <p:font typeface="Work Sans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2E4F"/>
    <a:srgbClr val="A92D4F"/>
    <a:srgbClr val="F3F3F3"/>
    <a:srgbClr val="F5DBE2"/>
    <a:srgbClr val="FFCCCC"/>
    <a:srgbClr val="FF9999"/>
    <a:srgbClr val="EDBDCA"/>
    <a:srgbClr val="C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1C52E-810B-41BD-A6F2-4133C689FBB6}">
  <a:tblStyle styleId="{24C1C52E-810B-41BD-A6F2-4133C689F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301CA-065C-43E2-A6B4-D0E3E353F0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6774" autoAdjust="0"/>
  </p:normalViewPr>
  <p:slideViewPr>
    <p:cSldViewPr snapToGrid="0">
      <p:cViewPr varScale="1">
        <p:scale>
          <a:sx n="112" d="100"/>
          <a:sy n="112" d="100"/>
        </p:scale>
        <p:origin x="1032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C98AA0BB-DB2B-669C-8EF6-B66495E0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>
            <a:extLst>
              <a:ext uri="{FF2B5EF4-FFF2-40B4-BE49-F238E27FC236}">
                <a16:creationId xmlns:a16="http://schemas.microsoft.com/office/drawing/2014/main" id="{4E08D74D-AA55-5DAC-0E2B-697E1A3B0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>
            <a:extLst>
              <a:ext uri="{FF2B5EF4-FFF2-40B4-BE49-F238E27FC236}">
                <a16:creationId xmlns:a16="http://schemas.microsoft.com/office/drawing/2014/main" id="{59BDB155-85D4-7E19-9619-6E8D41EFC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“El pasado lunes, un apagón dejó a millones de personas sin electricidad en toda España. En cuestión de minutos, los bares se convirtieron en refugios, gente acudiendo a ellos.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Porque la gente fue a los bares? Porque es un sector que nos rodea, que se disfruta y que la gente consume.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Entonces, porque no arriesgamos y </a:t>
            </a:r>
            <a:r>
              <a:rPr lang="es-ES" dirty="0" err="1"/>
              <a:t>damso</a:t>
            </a:r>
            <a:r>
              <a:rPr lang="es-ES" dirty="0"/>
              <a:t> servicio a un negocio que sabemos a ciencia cierta que funciona en España?</a:t>
            </a:r>
            <a:br>
              <a:rPr lang="es-ES" dirty="0"/>
            </a:b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 no estáis muy enterados y ´queréis formar parte de un inversión que sacará vuestro barco a flote, os presento nuestro producto: GASTROSTOCK</a:t>
            </a:r>
            <a:br>
              <a:rPr lang="es-ES" dirty="0"/>
            </a:br>
            <a:br>
              <a:rPr lang="es-E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75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427C035-3AA5-0B5C-F9D9-B746B1D2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C5D7F8B-098A-89B1-0A4A-F5D7D8394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2088937D-6F81-5224-CB05-F0BE97C6F0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Ana, 38 años. Dueña de un bar de tapas tradicional. Usa libreta para llevar el control, pierde tiempo y dinero por errores y olvidos. Busca soluciones simples.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908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102D833D-628F-8058-11B5-81F3BBB82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CF4C9874-B7FF-8119-A7F6-827D7347C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3FAF3DB0-9477-EF93-7109-63AA5C620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Ana, 38 años. Dueña de un bar de tapas tradicional. Usa libreta para llevar el control, pierde tiempo y dinero por errores y olvidos. Busca soluciones simples.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917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8D35F4E-EBA5-A19A-E05D-D253C93F7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C21F74B2-A4BA-3225-F512-95B1A60E00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3C8C7E35-EA86-F2E6-A380-FAD2F2189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Ana, 38 años. Dueña de un bar de tapas tradicional. Usa libreta para llevar el control, pierde tiempo y dinero por errores y olvidos. Busca soluciones simples.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348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69AC951-4F27-1071-0608-97BE04232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EB71B8A5-623B-E02A-C6AD-A6553A049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0B5FF7A3-4EB9-D021-46A5-0760C27A9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187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D2EF00E-7093-32F5-41BA-DCE86631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1C40F3E0-583F-FE22-7307-066BAB4BB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4E6EC2F-3479-429E-A99B-863B5979A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Pero ahora, como hacemos que estos perfiles sepan de </a:t>
            </a:r>
            <a:r>
              <a:rPr lang="es-ES" dirty="0" err="1"/>
              <a:t>nosotro</a:t>
            </a:r>
            <a:r>
              <a:rPr lang="es-E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208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CC0EF95F-D58D-FF74-B3FF-44F1243D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148303E7-9046-120F-9F0A-7E01FC297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CA37F77E-EC0B-9163-6482-8612ED0EA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posicionarnos de forma orgánica y pagada, nos centramos en palabras clave relevantes como: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gestión de stock para bares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TPV para restaurantes fácil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app para bares Sevilla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control inventario cocina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evitar pérdidas restaurante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93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B7BE5770-D986-2C70-6B19-04DD42CC3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1B7E485-D011-6071-3FF1-943E587B0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18C95336-D64D-36BB-E977-E77902576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Usamos Google </a:t>
            </a:r>
            <a:r>
              <a:rPr lang="es-ES" dirty="0" err="1"/>
              <a:t>Trends</a:t>
            </a:r>
            <a:r>
              <a:rPr lang="es-ES" dirty="0"/>
              <a:t> para validar palabras clave y redes como Instagram y TikTok para entender qué contenido conecta mejor con el sector hostelero.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web oficial se optimizará para SEO y se enlazará en todos los materiales físicos (</a:t>
            </a:r>
            <a:r>
              <a:rPr lang="es-ES" dirty="0" err="1"/>
              <a:t>flyers</a:t>
            </a:r>
            <a:r>
              <a:rPr lang="es-ES" dirty="0"/>
              <a:t>, QR, publicaciones).</a:t>
            </a:r>
          </a:p>
        </p:txBody>
      </p:sp>
    </p:spTree>
    <p:extLst>
      <p:ext uri="{BB962C8B-B14F-4D97-AF65-F5344CB8AC3E}">
        <p14:creationId xmlns:p14="http://schemas.microsoft.com/office/powerpoint/2010/main" val="163020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7D5C97B-E2DA-098B-B23D-75D52FFA4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107EDE0-783E-0F7E-B3C9-8E3DD3868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DABD6237-FA0C-324B-7686-B9E704FA5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campaña de lanzamiento gira en torno al </a:t>
            </a:r>
            <a:r>
              <a:rPr lang="es-ES" dirty="0" err="1"/>
              <a:t>World</a:t>
            </a:r>
            <a:r>
              <a:rPr lang="es-ES" dirty="0"/>
              <a:t> Project </a:t>
            </a:r>
            <a:r>
              <a:rPr lang="es-ES" dirty="0" err="1"/>
              <a:t>Launch</a:t>
            </a:r>
            <a:r>
              <a:rPr lang="es-ES" dirty="0"/>
              <a:t> (WPL), con acciones previas en redes y captación directa durante el evento: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Stand promocional e interactivo de cara al WPL, con demo real del producto, posterior captación de leads con formulario y </a:t>
            </a:r>
            <a:r>
              <a:rPr lang="es-ES" dirty="0" err="1"/>
              <a:t>merchandising</a:t>
            </a:r>
            <a:r>
              <a:rPr lang="es-ES" dirty="0"/>
              <a:t> (</a:t>
            </a:r>
            <a:r>
              <a:rPr lang="es-ES" dirty="0" err="1"/>
              <a:t>flyers</a:t>
            </a:r>
            <a:r>
              <a:rPr lang="es-ES" dirty="0"/>
              <a:t>, pegatinas, chapas).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Campaña de redes sociales desde abril con publicaciones periódicas en Instagram y TikTok: memes, </a:t>
            </a:r>
            <a:r>
              <a:rPr lang="es-ES" dirty="0" err="1"/>
              <a:t>reels</a:t>
            </a:r>
            <a:r>
              <a:rPr lang="es-ES" dirty="0"/>
              <a:t>, </a:t>
            </a:r>
            <a:r>
              <a:rPr lang="es-ES" dirty="0" err="1"/>
              <a:t>stories</a:t>
            </a:r>
            <a:r>
              <a:rPr lang="es-ES" dirty="0"/>
              <a:t> y contenido educativo.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</a:t>
            </a:r>
            <a:r>
              <a:rPr lang="es-ES" dirty="0" err="1"/>
              <a:t>Flyers</a:t>
            </a:r>
            <a:r>
              <a:rPr lang="es-ES" dirty="0"/>
              <a:t> repartidos físicamente en zonas clave de Sevilla: bares, facultades, cafeterías, zonas de alto tráfico hostelero.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4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01293633-504D-040B-0BA8-99603D5B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77F053C-3881-ED61-7757-231F5F6F1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31067C0-F8E3-EB86-756C-619428387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Invitación directa a participar como </a:t>
            </a:r>
            <a:r>
              <a:rPr lang="es-ES" dirty="0" err="1"/>
              <a:t>tester</a:t>
            </a:r>
            <a:r>
              <a:rPr lang="es-ES" dirty="0"/>
              <a:t> piloto de forma gratuita durante un periodo de prueba.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04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A5B5696-FBE6-8169-3ED9-AEA63DD2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A711FFE-BAEA-F1F7-1FAC-49EA0584E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A140C3F1-06E9-A15A-5233-EC9BE5CFD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Flashback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33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. GASTROSTOCK es una TPV que promete organizar el inventario de tu bar o restaurante y mantenerlo totalmente modernizado con comodidad y eficiencia. Pero hay una gran pregunta que debemos resolver: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4C0C43A0-1B9F-B9B9-2B3B-870CD0B7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C016EF9D-1466-2B45-6428-01FF2EE77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5C7D6A09-A6E4-80E4-F8D8-6B735B90E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Como </a:t>
            </a:r>
            <a:r>
              <a:rPr lang="es-ES" dirty="0" err="1"/>
              <a:t>mantenemso</a:t>
            </a:r>
            <a:r>
              <a:rPr lang="es-ES" dirty="0"/>
              <a:t> a estos clientes? Necesitamos tenerlos activos durante el proyecto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893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35457E4-C5EF-23D9-F1C5-78FE1B50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BBAF06B4-F727-2D2F-406D-608A934C0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ECC6225-45D8-BDEC-5C1E-6E5F38799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objetivo es captar entre 100 y 150 </a:t>
            </a:r>
            <a:r>
              <a:rPr lang="es-ES" dirty="0" err="1"/>
              <a:t>testers</a:t>
            </a:r>
            <a:r>
              <a:rPr lang="es-ES" dirty="0"/>
              <a:t> activos para generar boca a boca local. Para ello: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Se propone un sistema de referidos: si un negocio invita a otro a usar </a:t>
            </a:r>
            <a:r>
              <a:rPr lang="es-ES" dirty="0" err="1"/>
              <a:t>GastroStock</a:t>
            </a:r>
            <a:r>
              <a:rPr lang="es-ES" dirty="0"/>
              <a:t>, amplía su acceso.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Se fomentará la participación en redes: los negocios que usen la app podrán aparecer en nuestras publicaciones.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Se participará en grupos de Facebook, foros y canales locales relacionados con la hostelería.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349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E86316D-8C58-58E2-6FAA-81DD1761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EFEA1995-8372-3DF9-41F9-E6EE40C3B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77EB61C-B6F1-C5F3-734F-609503D72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objetivo es captar entre 100 y 150 </a:t>
            </a:r>
            <a:r>
              <a:rPr lang="es-ES" dirty="0" err="1"/>
              <a:t>testers</a:t>
            </a:r>
            <a:r>
              <a:rPr lang="es-ES" dirty="0"/>
              <a:t> activos para generar boca a boca local. Para ello: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Se propone un sistema de referidos: si un negocio invita a otro a usar </a:t>
            </a:r>
            <a:r>
              <a:rPr lang="es-ES" dirty="0" err="1"/>
              <a:t>GastroStock</a:t>
            </a:r>
            <a:r>
              <a:rPr lang="es-ES" dirty="0"/>
              <a:t>, amplía su acceso.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Se fomentará la participación en redes: los negocios que usen la app podrán aparecer en nuestras publicaciones.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•	Se participará en grupos de Facebook, foros y canales locales relacionados con la hostelería.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35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D721BCEF-2F18-7BEE-44AF-A61315A1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43AC0D2-2D2A-1FAB-8D38-34381D617F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9095B91F-E439-09B7-3028-02480370E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la primera etapa, el equipo asumirá la gestión de comunidad (Instagram, TikTok, respuestas, contenidos, captación de </a:t>
            </a:r>
            <a:r>
              <a:rPr lang="es-ES" dirty="0" err="1"/>
              <a:t>feedback</a:t>
            </a:r>
            <a:r>
              <a:rPr lang="es-ES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objetivo del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generar conexión con el público,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mostrar el avance del proyecto,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responder dudas y captar nuevos interesados.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59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0314A10A-73C9-185E-BFC4-026D140E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8A66917F-7D77-7246-CB2C-D91C61CA2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F805E9F-085C-C591-BE51-590B4299C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la primera etapa, el equipo asumirá la gestión de comunidad (Instagram, TikTok, respuestas, contenidos, captación de </a:t>
            </a:r>
            <a:r>
              <a:rPr lang="es-ES" dirty="0" err="1"/>
              <a:t>feedback</a:t>
            </a:r>
            <a:r>
              <a:rPr lang="es-ES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objetivo del </a:t>
            </a:r>
            <a:r>
              <a:rPr lang="es-ES" dirty="0" err="1"/>
              <a:t>community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generar conexión con el público,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mostrar el avance del proyecto,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responder dudas y captar nuevos interesados.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814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 queréis conocer más sobre la aplicación, </a:t>
            </a:r>
            <a:r>
              <a:rPr lang="es-ES" dirty="0" err="1"/>
              <a:t>osdejo</a:t>
            </a:r>
            <a:r>
              <a:rPr lang="es-ES" dirty="0"/>
              <a:t> el QR de nuestra </a:t>
            </a:r>
            <a:r>
              <a:rPr lang="es-ES" dirty="0" err="1"/>
              <a:t>landingpage</a:t>
            </a:r>
            <a:r>
              <a:rPr lang="es-ES" dirty="0"/>
              <a:t> aquí y nuestro nombre en RRSS por si queréis disfrutar del contendido relacionado con nuestro producto.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137AD503-738C-6888-472F-9A39DDA91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96710322-7B96-F4B2-CCBE-053421872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E808120-17C2-69D9-7EE3-78A8991F8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Pero, que busca </a:t>
            </a:r>
            <a:r>
              <a:rPr lang="es-ES" dirty="0" err="1"/>
              <a:t>gastrostock</a:t>
            </a:r>
            <a:r>
              <a:rPr lang="es-E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8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B2F5B6C-B32D-5DDB-9D46-3434DB152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0971F6B-4A3F-6B10-3CF8-483BDE0A5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C35927E-1E85-0534-A719-676C4A35E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Nuestro mercado objetivo está compuesto por negocios de hostelería en Sevilla.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 La segmentación es geográfica (zona Sevilla)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, demográfica (propietarios y encargados de 25 a 50 años) 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 conductual (negocios poco digitalizados o con problemas frecuentes en el control de stock, pedidos o gestión manual).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1ACCE9FC-295A-0E49-C216-0E667A7D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CC3A891-BD5F-D2FE-3860-5439415D2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E1D3A360-BEF4-1057-5D60-B03B6B547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Nuestro mercado objetivo está compuesto por negocios de hostelería en Sevilla.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 La segmentación es geográfica (zona Sevilla)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, demográfica (propietarios y encargados de 25 a 50 años) 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 conductual (negocios poco digitalizados o con problemas frecuentes en el control de stock, pedidos o gestión manual).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53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A0768011-EA54-9B79-0042-3AEA1E8F4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E9B2B50-06A4-F866-62A1-633A5BF95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1683D703-582A-520F-620B-01B9243F1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Ana, 38 años. Dueña de un bar de tapas tradicional. Usa libreta para llevar el control, pierde tiempo y dinero por errores y olvidos. Busca soluciones simples.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96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16750C27-DCF4-E7AE-CC2F-0702425ED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95C81CCE-1B07-6905-2A81-D48F7A234F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A61D6516-6AC0-F61A-7592-EFC49E25D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Luis, 29 años. Encargado de una hamburguesería moderna. Está abierto a digitalizar procesos y busca una app sencilla para evitar roturas de stock.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005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6B38AC84-FDAE-7554-26A4-C5B4E7F8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72FE264C-8BB9-07AA-DEFC-410BD7F29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67AABEC4-06A5-FB99-C82E-B6F32383C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Ana, 38 años. Dueña de un bar de tapas tradicional. Usa libreta para llevar el control, pierde tiempo y dinero por errores y olvidos. Busca soluciones simples.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07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EA628FAF-0724-A227-BA2D-592CD81E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3FAD061B-2629-4F35-D692-044BC720D0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430060C2-7268-CE0C-0069-BA339B3BEB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Ana, 38 años. Dueña de un bar de tapas tradicional. Usa libreta para llevar el control, pierde tiempo y dinero por errores y olvidos. Busca soluciones simples.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7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194750"/>
            <a:ext cx="41619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504425"/>
            <a:ext cx="4161900" cy="44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83100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955850" y="932400"/>
            <a:ext cx="5232300" cy="327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5" name="Google Shape;45;p8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549400" y="1584300"/>
            <a:ext cx="4045200" cy="7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549400" y="23241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51" name="Google Shape;51;p9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510846" y="539500"/>
            <a:ext cx="6122400" cy="113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510800" y="1809000"/>
            <a:ext cx="6122400" cy="35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 rot="10800000" flipH="1">
            <a:off x="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ctrTitle"/>
          </p:nvPr>
        </p:nvSpPr>
        <p:spPr>
          <a:xfrm>
            <a:off x="4011025" y="677125"/>
            <a:ext cx="3655200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011025" y="1546325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2"/>
          </p:nvPr>
        </p:nvSpPr>
        <p:spPr>
          <a:xfrm>
            <a:off x="610450" y="125"/>
            <a:ext cx="234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247234" y="3442416"/>
            <a:ext cx="34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18994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67" r:id="rId6"/>
    <p:sldLayoutId id="2147483668" r:id="rId7"/>
    <p:sldLayoutId id="2147483669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7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7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7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8B38E4C5-E94B-35D3-9D31-09FEDFB6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a ciudad en la noche&#10;&#10;El contenido generado por IA puede ser incorrecto.">
            <a:extLst>
              <a:ext uri="{FF2B5EF4-FFF2-40B4-BE49-F238E27FC236}">
                <a16:creationId xmlns:a16="http://schemas.microsoft.com/office/drawing/2014/main" id="{972F0906-DDE7-63C6-F709-D655D35BD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1"/>
            <a:ext cx="9144000" cy="51354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BADF6F-215D-8BA5-E39A-03C2DDCBA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4" y="188697"/>
            <a:ext cx="8554340" cy="34668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D370A0-FF97-B48F-5A9C-C73272FFD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279" y="2383053"/>
            <a:ext cx="3862335" cy="2571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1275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C3ADFA40-4C41-268B-ECED-EC9718FB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2AA1B036-D282-2812-89DA-91AD7268C265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F20A13D-49EF-135E-178F-AD8E8AD8888E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13BD55D-B0D2-67C0-7DCC-4AE5BD3A200D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7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475758A-91E8-078A-0BE8-19A69802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6978639" y="261252"/>
            <a:ext cx="1513606" cy="1408624"/>
          </a:xfrm>
          <a:prstGeom prst="rect">
            <a:avLst/>
          </a:prstGeom>
        </p:spPr>
      </p:pic>
      <p:pic>
        <p:nvPicPr>
          <p:cNvPr id="1026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C6F62E1F-BB59-C103-30DB-5FEE4CF85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8"/>
          <a:stretch/>
        </p:blipFill>
        <p:spPr bwMode="auto">
          <a:xfrm>
            <a:off x="657266" y="292360"/>
            <a:ext cx="1518310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C2ABD8A-0BF0-49C8-E7C7-85A6EEE2DF7A}"/>
              </a:ext>
            </a:extLst>
          </p:cNvPr>
          <p:cNvSpPr/>
          <p:nvPr/>
        </p:nvSpPr>
        <p:spPr>
          <a:xfrm>
            <a:off x="2641600" y="229503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3074" name="Picture 2" descr="Lápiz - Iconos gratis de herramientas y utensilios">
            <a:extLst>
              <a:ext uri="{FF2B5EF4-FFF2-40B4-BE49-F238E27FC236}">
                <a16:creationId xmlns:a16="http://schemas.microsoft.com/office/drawing/2014/main" id="{AE3F6D4E-DE99-FE72-2C13-7269A75F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2968344" y="569180"/>
            <a:ext cx="827239" cy="8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rror - Iconos gratis de ui">
            <a:extLst>
              <a:ext uri="{FF2B5EF4-FFF2-40B4-BE49-F238E27FC236}">
                <a16:creationId xmlns:a16="http://schemas.microsoft.com/office/drawing/2014/main" id="{638C720F-79FC-0CBF-200A-DD5181CC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93" y="390128"/>
            <a:ext cx="1185341" cy="11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mple Icons - Free SVG &amp; PNG Simple Images - Noun Project">
            <a:extLst>
              <a:ext uri="{FF2B5EF4-FFF2-40B4-BE49-F238E27FC236}">
                <a16:creationId xmlns:a16="http://schemas.microsoft.com/office/drawing/2014/main" id="{9E53AF9D-4FE9-D5F2-24E8-218C0109E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31" y="272109"/>
            <a:ext cx="1480877" cy="14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l fenómeno Burger Food Porn - CosasDeCome Sevilla">
            <a:extLst>
              <a:ext uri="{FF2B5EF4-FFF2-40B4-BE49-F238E27FC236}">
                <a16:creationId xmlns:a16="http://schemas.microsoft.com/office/drawing/2014/main" id="{C82E1E14-ACAE-C35B-1F54-32221A55D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r="9116"/>
          <a:stretch/>
        </p:blipFill>
        <p:spPr bwMode="auto">
          <a:xfrm>
            <a:off x="818788" y="1851563"/>
            <a:ext cx="1646096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34A1EFA-46F3-C5E8-B62D-658C0F511F5C}"/>
              </a:ext>
            </a:extLst>
          </p:cNvPr>
          <p:cNvSpPr/>
          <p:nvPr/>
        </p:nvSpPr>
        <p:spPr>
          <a:xfrm>
            <a:off x="2870290" y="1871005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4098" name="Picture 2" descr="Iconos de Tecnologia para descargar gratis">
            <a:extLst>
              <a:ext uri="{FF2B5EF4-FFF2-40B4-BE49-F238E27FC236}">
                <a16:creationId xmlns:a16="http://schemas.microsoft.com/office/drawing/2014/main" id="{3F18000E-2BEB-8A80-80E7-392D95F0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82" y="2007563"/>
            <a:ext cx="1219857" cy="1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506693C4-8147-0D77-BAE3-7748B800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4"/>
          <a:stretch/>
        </p:blipFill>
        <p:spPr bwMode="auto">
          <a:xfrm>
            <a:off x="1090123" y="3481739"/>
            <a:ext cx="1551477" cy="1432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63DF5E3-6B4B-4DD4-CC3D-2B44BB739697}"/>
              </a:ext>
            </a:extLst>
          </p:cNvPr>
          <p:cNvSpPr/>
          <p:nvPr/>
        </p:nvSpPr>
        <p:spPr>
          <a:xfrm>
            <a:off x="3114402" y="3473624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11" name="Picture 2" descr="Untrustworthy Vector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97DA1F07-418B-8304-4D75-E5A31BF6F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2"/>
          <a:stretch/>
        </p:blipFill>
        <p:spPr bwMode="auto">
          <a:xfrm>
            <a:off x="3338721" y="3607970"/>
            <a:ext cx="929186" cy="11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ápiz - Iconos gratis de herramientas y utensilios">
            <a:extLst>
              <a:ext uri="{FF2B5EF4-FFF2-40B4-BE49-F238E27FC236}">
                <a16:creationId xmlns:a16="http://schemas.microsoft.com/office/drawing/2014/main" id="{4B60AF2E-A05B-A7F8-B327-8E5B5236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4445272" y="3704456"/>
            <a:ext cx="978705" cy="9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Novedad PNG Imágenes Y Dibujos Con Fondo Transparente Gratis - Pngtree">
            <a:extLst>
              <a:ext uri="{FF2B5EF4-FFF2-40B4-BE49-F238E27FC236}">
                <a16:creationId xmlns:a16="http://schemas.microsoft.com/office/drawing/2014/main" id="{97897617-2BA5-B833-E5E2-9F0C6B80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85" y="3332258"/>
            <a:ext cx="1656883" cy="165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ágenes de Caja Carton - Descarga gratuita en Freepik">
            <a:extLst>
              <a:ext uri="{FF2B5EF4-FFF2-40B4-BE49-F238E27FC236}">
                <a16:creationId xmlns:a16="http://schemas.microsoft.com/office/drawing/2014/main" id="{6EDEFEB4-C8FB-7E3B-EF5A-5D3B04BF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18" y="2106576"/>
            <a:ext cx="1619404" cy="10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9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B397E20-2894-F3CF-7A76-FA11ACDB3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F317396F-901D-7BF5-7835-F7A25DA8DE5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16B53938-260B-AE1A-14CD-E122E864D19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BB169A7-4B05-619F-500D-4F9B2B63C63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7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793B5DAD-A07F-12AC-B5EE-BA8401A5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7233194" y="1851563"/>
            <a:ext cx="1513606" cy="1408624"/>
          </a:xfrm>
          <a:prstGeom prst="rect">
            <a:avLst/>
          </a:prstGeom>
        </p:spPr>
      </p:pic>
      <p:pic>
        <p:nvPicPr>
          <p:cNvPr id="1026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B8ED5A9B-B5BD-8E22-FF07-B17039D1F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8"/>
          <a:stretch/>
        </p:blipFill>
        <p:spPr bwMode="auto">
          <a:xfrm>
            <a:off x="657266" y="292360"/>
            <a:ext cx="1518310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4A89591-DEC8-8A28-0BA5-D3C6C9AD8566}"/>
              </a:ext>
            </a:extLst>
          </p:cNvPr>
          <p:cNvSpPr/>
          <p:nvPr/>
        </p:nvSpPr>
        <p:spPr>
          <a:xfrm>
            <a:off x="2641600" y="229503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3074" name="Picture 2" descr="Lápiz - Iconos gratis de herramientas y utensilios">
            <a:extLst>
              <a:ext uri="{FF2B5EF4-FFF2-40B4-BE49-F238E27FC236}">
                <a16:creationId xmlns:a16="http://schemas.microsoft.com/office/drawing/2014/main" id="{E6F10ABA-D41D-4705-A451-6C960EC14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2968344" y="569180"/>
            <a:ext cx="827239" cy="8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rror - Iconos gratis de ui">
            <a:extLst>
              <a:ext uri="{FF2B5EF4-FFF2-40B4-BE49-F238E27FC236}">
                <a16:creationId xmlns:a16="http://schemas.microsoft.com/office/drawing/2014/main" id="{A383F2F2-23F4-2982-D580-DA05116C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93" y="390128"/>
            <a:ext cx="1185341" cy="11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mple Icons - Free SVG &amp; PNG Simple Images - Noun Project">
            <a:extLst>
              <a:ext uri="{FF2B5EF4-FFF2-40B4-BE49-F238E27FC236}">
                <a16:creationId xmlns:a16="http://schemas.microsoft.com/office/drawing/2014/main" id="{43DF7BDC-8DE0-F14A-98BA-C2ECCE88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31" y="272109"/>
            <a:ext cx="1480877" cy="14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l fenómeno Burger Food Porn - CosasDeCome Sevilla">
            <a:extLst>
              <a:ext uri="{FF2B5EF4-FFF2-40B4-BE49-F238E27FC236}">
                <a16:creationId xmlns:a16="http://schemas.microsoft.com/office/drawing/2014/main" id="{1E9C5215-F074-42A0-CF65-E440BF61A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r="9116"/>
          <a:stretch/>
        </p:blipFill>
        <p:spPr bwMode="auto">
          <a:xfrm>
            <a:off x="818788" y="1851563"/>
            <a:ext cx="1646096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BE08961-FC00-33E7-1696-6E0870A6D048}"/>
              </a:ext>
            </a:extLst>
          </p:cNvPr>
          <p:cNvSpPr/>
          <p:nvPr/>
        </p:nvSpPr>
        <p:spPr>
          <a:xfrm>
            <a:off x="2870290" y="1871005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4098" name="Picture 2" descr="Iconos de Tecnologia para descargar gratis">
            <a:extLst>
              <a:ext uri="{FF2B5EF4-FFF2-40B4-BE49-F238E27FC236}">
                <a16:creationId xmlns:a16="http://schemas.microsoft.com/office/drawing/2014/main" id="{336F88E5-840A-E532-BE0E-6F5C32207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82" y="2007563"/>
            <a:ext cx="1219857" cy="1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2314117D-822C-D1ED-EC4E-FF8F9867C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4"/>
          <a:stretch/>
        </p:blipFill>
        <p:spPr bwMode="auto">
          <a:xfrm>
            <a:off x="1090123" y="3481739"/>
            <a:ext cx="1551477" cy="1432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0F9E4BE-CEBD-6D89-49BE-566326B90D2B}"/>
              </a:ext>
            </a:extLst>
          </p:cNvPr>
          <p:cNvSpPr/>
          <p:nvPr/>
        </p:nvSpPr>
        <p:spPr>
          <a:xfrm>
            <a:off x="3114402" y="3473624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11" name="Picture 2" descr="Untrustworthy Vector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0D4AA790-71EA-7E72-493E-7A43413E3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2"/>
          <a:stretch/>
        </p:blipFill>
        <p:spPr bwMode="auto">
          <a:xfrm>
            <a:off x="3338721" y="3607970"/>
            <a:ext cx="929186" cy="11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ápiz - Iconos gratis de herramientas y utensilios">
            <a:extLst>
              <a:ext uri="{FF2B5EF4-FFF2-40B4-BE49-F238E27FC236}">
                <a16:creationId xmlns:a16="http://schemas.microsoft.com/office/drawing/2014/main" id="{B8CB4359-9CED-493B-8CE1-16B526A3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4445272" y="3704456"/>
            <a:ext cx="978705" cy="9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Novedad PNG Imágenes Y Dibujos Con Fondo Transparente Gratis - Pngtree">
            <a:extLst>
              <a:ext uri="{FF2B5EF4-FFF2-40B4-BE49-F238E27FC236}">
                <a16:creationId xmlns:a16="http://schemas.microsoft.com/office/drawing/2014/main" id="{348E3EDF-874C-F86B-02A6-69026AEA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85" y="3332258"/>
            <a:ext cx="1656883" cy="165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ágenes de Caja Carton - Descarga gratuita en Freepik">
            <a:extLst>
              <a:ext uri="{FF2B5EF4-FFF2-40B4-BE49-F238E27FC236}">
                <a16:creationId xmlns:a16="http://schemas.microsoft.com/office/drawing/2014/main" id="{17A577A2-B76A-1765-C756-9E7E7B91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18" y="2106576"/>
            <a:ext cx="1619404" cy="10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1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6FF3DDF-C076-792D-98D2-9532BDBEC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2D076427-9BF1-7AA1-029C-12210143948E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CB0DFAFC-DE44-BB0B-52B4-908CDC8B679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29198F7-CBA0-3648-F7D5-3790C0BD4F6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7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0A81AF2F-B059-7F33-3CA5-8E37718C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7275614" y="3473624"/>
            <a:ext cx="1513606" cy="1408624"/>
          </a:xfrm>
          <a:prstGeom prst="rect">
            <a:avLst/>
          </a:prstGeom>
        </p:spPr>
      </p:pic>
      <p:pic>
        <p:nvPicPr>
          <p:cNvPr id="1026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87C4C623-39C9-D598-97DA-208B42A7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8"/>
          <a:stretch/>
        </p:blipFill>
        <p:spPr bwMode="auto">
          <a:xfrm>
            <a:off x="657266" y="292360"/>
            <a:ext cx="1518310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2A3FCD4-E666-F6C5-E73B-E680BB31BEDD}"/>
              </a:ext>
            </a:extLst>
          </p:cNvPr>
          <p:cNvSpPr/>
          <p:nvPr/>
        </p:nvSpPr>
        <p:spPr>
          <a:xfrm>
            <a:off x="2641600" y="229503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3074" name="Picture 2" descr="Lápiz - Iconos gratis de herramientas y utensilios">
            <a:extLst>
              <a:ext uri="{FF2B5EF4-FFF2-40B4-BE49-F238E27FC236}">
                <a16:creationId xmlns:a16="http://schemas.microsoft.com/office/drawing/2014/main" id="{05DB51E3-F412-85B1-A571-A23658D2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2968344" y="569180"/>
            <a:ext cx="827239" cy="8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rror - Iconos gratis de ui">
            <a:extLst>
              <a:ext uri="{FF2B5EF4-FFF2-40B4-BE49-F238E27FC236}">
                <a16:creationId xmlns:a16="http://schemas.microsoft.com/office/drawing/2014/main" id="{0182B4C2-A298-CBB5-B33B-52A91960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93" y="390128"/>
            <a:ext cx="1185341" cy="11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mple Icons - Free SVG &amp; PNG Simple Images - Noun Project">
            <a:extLst>
              <a:ext uri="{FF2B5EF4-FFF2-40B4-BE49-F238E27FC236}">
                <a16:creationId xmlns:a16="http://schemas.microsoft.com/office/drawing/2014/main" id="{C8DEBE9C-D777-A2A3-C000-C5FAC06B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31" y="272109"/>
            <a:ext cx="1480877" cy="14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l fenómeno Burger Food Porn - CosasDeCome Sevilla">
            <a:extLst>
              <a:ext uri="{FF2B5EF4-FFF2-40B4-BE49-F238E27FC236}">
                <a16:creationId xmlns:a16="http://schemas.microsoft.com/office/drawing/2014/main" id="{AE32BBE7-B98E-EEE1-5B0F-3FA710170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r="9116"/>
          <a:stretch/>
        </p:blipFill>
        <p:spPr bwMode="auto">
          <a:xfrm>
            <a:off x="818788" y="1851563"/>
            <a:ext cx="1646096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DE5E7A9-C97E-FB04-C497-B4D13A9D3544}"/>
              </a:ext>
            </a:extLst>
          </p:cNvPr>
          <p:cNvSpPr/>
          <p:nvPr/>
        </p:nvSpPr>
        <p:spPr>
          <a:xfrm>
            <a:off x="2870290" y="1871005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4098" name="Picture 2" descr="Iconos de Tecnologia para descargar gratis">
            <a:extLst>
              <a:ext uri="{FF2B5EF4-FFF2-40B4-BE49-F238E27FC236}">
                <a16:creationId xmlns:a16="http://schemas.microsoft.com/office/drawing/2014/main" id="{B6B9A1B7-CCAD-296E-0917-0DEFE49C1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82" y="2007563"/>
            <a:ext cx="1219857" cy="1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3FC7AD50-BFFC-A26C-9E2D-907EB0643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4"/>
          <a:stretch/>
        </p:blipFill>
        <p:spPr bwMode="auto">
          <a:xfrm>
            <a:off x="1090123" y="3481739"/>
            <a:ext cx="1551477" cy="1432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506DB53-5BD6-847D-4A84-30555937039A}"/>
              </a:ext>
            </a:extLst>
          </p:cNvPr>
          <p:cNvSpPr/>
          <p:nvPr/>
        </p:nvSpPr>
        <p:spPr>
          <a:xfrm>
            <a:off x="3114402" y="3473624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11" name="Picture 2" descr="Untrustworthy Vector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5433503B-CC57-E838-A9B9-8D8184D3A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2"/>
          <a:stretch/>
        </p:blipFill>
        <p:spPr bwMode="auto">
          <a:xfrm>
            <a:off x="3338721" y="3607970"/>
            <a:ext cx="929186" cy="11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ápiz - Iconos gratis de herramientas y utensilios">
            <a:extLst>
              <a:ext uri="{FF2B5EF4-FFF2-40B4-BE49-F238E27FC236}">
                <a16:creationId xmlns:a16="http://schemas.microsoft.com/office/drawing/2014/main" id="{43B0FD9A-94BE-45F7-E568-34DB948D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4445272" y="3704456"/>
            <a:ext cx="978705" cy="9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Novedad PNG Imágenes Y Dibujos Con Fondo Transparente Gratis - Pngtree">
            <a:extLst>
              <a:ext uri="{FF2B5EF4-FFF2-40B4-BE49-F238E27FC236}">
                <a16:creationId xmlns:a16="http://schemas.microsoft.com/office/drawing/2014/main" id="{D3D8E682-804C-06FC-3217-5DC02EC5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85" y="3332258"/>
            <a:ext cx="1656883" cy="165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ágenes de Caja Carton - Descarga gratuita en Freepik">
            <a:extLst>
              <a:ext uri="{FF2B5EF4-FFF2-40B4-BE49-F238E27FC236}">
                <a16:creationId xmlns:a16="http://schemas.microsoft.com/office/drawing/2014/main" id="{58C6F6BC-2DD7-9485-C57B-B4A5B671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18" y="2106576"/>
            <a:ext cx="1619404" cy="10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2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2EEC2D4D-3C8D-EF3F-4E04-E908F2FC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4AC7EE14-2CFA-55C3-C3EF-9D427C5E86EC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56A73E5-8FA4-0DB4-F59A-A21D9259802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CB6E252-AFD3-E526-5C8B-B95DEB74E940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8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BAE9BE0-16E7-4336-C96E-FD8C692C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816873" y="1352674"/>
            <a:ext cx="2263594" cy="2106593"/>
          </a:xfrm>
          <a:prstGeom prst="rect">
            <a:avLst/>
          </a:prstGeom>
        </p:spPr>
      </p:pic>
      <p:cxnSp>
        <p:nvCxnSpPr>
          <p:cNvPr id="21" name="Conector: curvado 19">
            <a:extLst>
              <a:ext uri="{FF2B5EF4-FFF2-40B4-BE49-F238E27FC236}">
                <a16:creationId xmlns:a16="http://schemas.microsoft.com/office/drawing/2014/main" id="{2F911B1B-3963-DB30-57F6-C384AB022947}"/>
              </a:ext>
            </a:extLst>
          </p:cNvPr>
          <p:cNvCxnSpPr>
            <a:cxnSpLocks/>
          </p:cNvCxnSpPr>
          <p:nvPr/>
        </p:nvCxnSpPr>
        <p:spPr>
          <a:xfrm flipV="1">
            <a:off x="3278278" y="1235404"/>
            <a:ext cx="983848" cy="427215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curvado 19">
            <a:extLst>
              <a:ext uri="{FF2B5EF4-FFF2-40B4-BE49-F238E27FC236}">
                <a16:creationId xmlns:a16="http://schemas.microsoft.com/office/drawing/2014/main" id="{A74CE463-48EE-D08B-88C6-FD45C4B7A818}"/>
              </a:ext>
            </a:extLst>
          </p:cNvPr>
          <p:cNvCxnSpPr>
            <a:cxnSpLocks/>
          </p:cNvCxnSpPr>
          <p:nvPr/>
        </p:nvCxnSpPr>
        <p:spPr>
          <a:xfrm>
            <a:off x="3344665" y="3394669"/>
            <a:ext cx="851074" cy="513427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: curvado 19">
            <a:extLst>
              <a:ext uri="{FF2B5EF4-FFF2-40B4-BE49-F238E27FC236}">
                <a16:creationId xmlns:a16="http://schemas.microsoft.com/office/drawing/2014/main" id="{6050748E-9565-70D7-2F6D-D9EC08476818}"/>
              </a:ext>
            </a:extLst>
          </p:cNvPr>
          <p:cNvCxnSpPr>
            <a:cxnSpLocks/>
          </p:cNvCxnSpPr>
          <p:nvPr/>
        </p:nvCxnSpPr>
        <p:spPr>
          <a:xfrm>
            <a:off x="3260479" y="2509753"/>
            <a:ext cx="1001646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293;p36">
            <a:extLst>
              <a:ext uri="{FF2B5EF4-FFF2-40B4-BE49-F238E27FC236}">
                <a16:creationId xmlns:a16="http://schemas.microsoft.com/office/drawing/2014/main" id="{15FDD211-0EB6-7E3D-ED5D-180287D36B36}"/>
              </a:ext>
            </a:extLst>
          </p:cNvPr>
          <p:cNvSpPr txBox="1">
            <a:spLocks/>
          </p:cNvSpPr>
          <p:nvPr/>
        </p:nvSpPr>
        <p:spPr>
          <a:xfrm>
            <a:off x="4572001" y="466224"/>
            <a:ext cx="3555048" cy="110679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chemeClr val="tx2"/>
                </a:solidFill>
              </a:rPr>
              <a:t>SIMPLE</a:t>
            </a:r>
          </a:p>
        </p:txBody>
      </p:sp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74A35206-80FC-CDF8-DD98-A339832257D1}"/>
              </a:ext>
            </a:extLst>
          </p:cNvPr>
          <p:cNvSpPr txBox="1">
            <a:spLocks/>
          </p:cNvSpPr>
          <p:nvPr/>
        </p:nvSpPr>
        <p:spPr>
          <a:xfrm>
            <a:off x="4572000" y="1956357"/>
            <a:ext cx="3555049" cy="1106793"/>
          </a:xfrm>
          <a:prstGeom prst="rect">
            <a:avLst/>
          </a:prstGeom>
          <a:solidFill>
            <a:srgbClr val="FF9966"/>
          </a:solidFill>
          <a:ln w="5715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chemeClr val="accent1"/>
                </a:solidFill>
              </a:rPr>
              <a:t>SEGURO</a:t>
            </a:r>
          </a:p>
        </p:txBody>
      </p:sp>
      <p:sp>
        <p:nvSpPr>
          <p:cNvPr id="5" name="Google Shape;293;p36">
            <a:extLst>
              <a:ext uri="{FF2B5EF4-FFF2-40B4-BE49-F238E27FC236}">
                <a16:creationId xmlns:a16="http://schemas.microsoft.com/office/drawing/2014/main" id="{79742B96-E9CA-F01E-EA2F-9B6884315367}"/>
              </a:ext>
            </a:extLst>
          </p:cNvPr>
          <p:cNvSpPr txBox="1">
            <a:spLocks/>
          </p:cNvSpPr>
          <p:nvPr/>
        </p:nvSpPr>
        <p:spPr>
          <a:xfrm>
            <a:off x="4572000" y="3459267"/>
            <a:ext cx="3555050" cy="1106793"/>
          </a:xfrm>
          <a:prstGeom prst="rect">
            <a:avLst/>
          </a:prstGeom>
          <a:solidFill>
            <a:srgbClr val="A92D4F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800" dirty="0">
                <a:solidFill>
                  <a:schemeClr val="accent1"/>
                </a:solidFill>
              </a:rPr>
              <a:t>EFICIENTE</a:t>
            </a:r>
          </a:p>
        </p:txBody>
      </p:sp>
    </p:spTree>
    <p:extLst>
      <p:ext uri="{BB962C8B-B14F-4D97-AF65-F5344CB8AC3E}">
        <p14:creationId xmlns:p14="http://schemas.microsoft.com/office/powerpoint/2010/main" val="279739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78E34CE-DB83-841B-E031-E10CCE68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979DCC33-E570-6729-516D-C615CA4280D3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25A6A414-A477-96C0-2A07-2BB487774802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C93486E-2C42-51F9-B48E-9A0058DD904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9</a:t>
            </a:r>
          </a:p>
        </p:txBody>
      </p:sp>
      <p:pic>
        <p:nvPicPr>
          <p:cNvPr id="2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E5E1AEA4-4349-3BD2-A3AF-1B576C4E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200257"/>
            <a:ext cx="2119071" cy="1411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l fenómeno Burger Food Porn - CosasDeCome Sevilla">
            <a:extLst>
              <a:ext uri="{FF2B5EF4-FFF2-40B4-BE49-F238E27FC236}">
                <a16:creationId xmlns:a16="http://schemas.microsoft.com/office/drawing/2014/main" id="{05A7E413-A50A-BD06-1B07-6F703FBE9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7" y="3542052"/>
            <a:ext cx="1905434" cy="142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87CB8BD0-C8AD-1BDA-B5F1-1FBF08CA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8" y="1892359"/>
            <a:ext cx="2119071" cy="1412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: curvado 19">
            <a:extLst>
              <a:ext uri="{FF2B5EF4-FFF2-40B4-BE49-F238E27FC236}">
                <a16:creationId xmlns:a16="http://schemas.microsoft.com/office/drawing/2014/main" id="{980A3718-7639-5205-7246-8A8AEF749AD6}"/>
              </a:ext>
            </a:extLst>
          </p:cNvPr>
          <p:cNvCxnSpPr>
            <a:cxnSpLocks/>
          </p:cNvCxnSpPr>
          <p:nvPr/>
        </p:nvCxnSpPr>
        <p:spPr>
          <a:xfrm>
            <a:off x="3524599" y="2785356"/>
            <a:ext cx="1305301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7B7004AB-77A4-D617-34F8-0674280045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190" t="20079" r="25010" b="32644"/>
          <a:stretch/>
        </p:blipFill>
        <p:spPr>
          <a:xfrm>
            <a:off x="5140298" y="1732059"/>
            <a:ext cx="2263594" cy="2106593"/>
          </a:xfrm>
          <a:prstGeom prst="rect">
            <a:avLst/>
          </a:prstGeom>
        </p:spPr>
      </p:pic>
      <p:pic>
        <p:nvPicPr>
          <p:cNvPr id="15" name="Picture 2" descr="icono de signo de interrogación. 18801957 PNG">
            <a:extLst>
              <a:ext uri="{FF2B5EF4-FFF2-40B4-BE49-F238E27FC236}">
                <a16:creationId xmlns:a16="http://schemas.microsoft.com/office/drawing/2014/main" id="{74FB3A51-8772-8DEF-D1F0-A6D3B990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">
            <a:off x="7430428" y="1757396"/>
            <a:ext cx="923051" cy="17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: curvado 19">
            <a:extLst>
              <a:ext uri="{FF2B5EF4-FFF2-40B4-BE49-F238E27FC236}">
                <a16:creationId xmlns:a16="http://schemas.microsoft.com/office/drawing/2014/main" id="{E1D9ACB4-7D31-E832-8728-69C0A56C492B}"/>
              </a:ext>
            </a:extLst>
          </p:cNvPr>
          <p:cNvCxnSpPr>
            <a:cxnSpLocks/>
          </p:cNvCxnSpPr>
          <p:nvPr/>
        </p:nvCxnSpPr>
        <p:spPr>
          <a:xfrm>
            <a:off x="3524599" y="982800"/>
            <a:ext cx="1305301" cy="628719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ado 19">
            <a:extLst>
              <a:ext uri="{FF2B5EF4-FFF2-40B4-BE49-F238E27FC236}">
                <a16:creationId xmlns:a16="http://schemas.microsoft.com/office/drawing/2014/main" id="{FFB2070E-9E09-B33F-5AA5-EB488875E455}"/>
              </a:ext>
            </a:extLst>
          </p:cNvPr>
          <p:cNvCxnSpPr>
            <a:cxnSpLocks/>
          </p:cNvCxnSpPr>
          <p:nvPr/>
        </p:nvCxnSpPr>
        <p:spPr>
          <a:xfrm flipV="1">
            <a:off x="3524599" y="3838652"/>
            <a:ext cx="1243954" cy="494066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4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97859F3-3961-D462-D155-BBCADBC8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rra De Búsqueda PNG para descargar gratis">
            <a:extLst>
              <a:ext uri="{FF2B5EF4-FFF2-40B4-BE49-F238E27FC236}">
                <a16:creationId xmlns:a16="http://schemas.microsoft.com/office/drawing/2014/main" id="{C4DBAB71-E797-F11A-31AE-0E8C2DFF1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3" y="1701075"/>
            <a:ext cx="7620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137A48AC-A49D-D1A0-F05E-B8E24FA54C89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657AFAF1-8910-5C3C-7B45-67DE4405C4C0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9FF5065-AFF8-0167-753B-8A55AB5BFCEE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10</a:t>
            </a:r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2377941-A77F-7517-E375-16AC0B15C6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FB08E44A-D325-05C0-EF71-9E4F4A10921A}"/>
              </a:ext>
            </a:extLst>
          </p:cNvPr>
          <p:cNvSpPr txBox="1">
            <a:spLocks/>
          </p:cNvSpPr>
          <p:nvPr/>
        </p:nvSpPr>
        <p:spPr>
          <a:xfrm>
            <a:off x="1559957" y="360321"/>
            <a:ext cx="4063175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PALABRAS CLAVE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7" name="Picture 4" descr="Caja de cartón abierta - Iconos gratis de">
            <a:extLst>
              <a:ext uri="{FF2B5EF4-FFF2-40B4-BE49-F238E27FC236}">
                <a16:creationId xmlns:a16="http://schemas.microsoft.com/office/drawing/2014/main" id="{FF3D4836-5882-9BB3-F202-C0CC8286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92" y="3063221"/>
            <a:ext cx="1762185" cy="176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mbrero de cocinero - Iconos gratis de comida">
            <a:extLst>
              <a:ext uri="{FF2B5EF4-FFF2-40B4-BE49-F238E27FC236}">
                <a16:creationId xmlns:a16="http://schemas.microsoft.com/office/drawing/2014/main" id="{83420D4D-9202-7657-E5EA-7A8C75863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20" y="3200936"/>
            <a:ext cx="1267306" cy="126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84BAC52-30BB-9188-D2E2-0D4048DF8F3E}"/>
              </a:ext>
            </a:extLst>
          </p:cNvPr>
          <p:cNvSpPr txBox="1"/>
          <p:nvPr/>
        </p:nvSpPr>
        <p:spPr>
          <a:xfrm>
            <a:off x="1559957" y="1944493"/>
            <a:ext cx="5825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Work Sans" pitchFamily="2" charset="0"/>
              </a:rPr>
              <a:t>Gestión stock bares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962EBE-9619-DE9F-83CF-54046AC61790}"/>
              </a:ext>
            </a:extLst>
          </p:cNvPr>
          <p:cNvSpPr txBox="1"/>
          <p:nvPr/>
        </p:nvSpPr>
        <p:spPr>
          <a:xfrm>
            <a:off x="1505574" y="1983014"/>
            <a:ext cx="5564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Work Sans" pitchFamily="2" charset="0"/>
              </a:rPr>
              <a:t>TPV restaurantes fácil</a:t>
            </a:r>
            <a:endParaRPr lang="es-ES" sz="4400" b="1" dirty="0">
              <a:solidFill>
                <a:schemeClr val="bg1"/>
              </a:solidFill>
              <a:latin typeface="Work Sans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174738-2C08-3F99-3DC7-5C2A0E91FAEC}"/>
              </a:ext>
            </a:extLst>
          </p:cNvPr>
          <p:cNvSpPr txBox="1"/>
          <p:nvPr/>
        </p:nvSpPr>
        <p:spPr>
          <a:xfrm>
            <a:off x="1505574" y="2036825"/>
            <a:ext cx="6266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Control inventario cocina</a:t>
            </a:r>
            <a:endParaRPr lang="es-ES" sz="4000" b="1" dirty="0">
              <a:solidFill>
                <a:schemeClr val="bg1"/>
              </a:solidFill>
              <a:latin typeface="Work Sans" pitchFamily="2" charset="0"/>
            </a:endParaRPr>
          </a:p>
        </p:txBody>
      </p:sp>
      <p:pic>
        <p:nvPicPr>
          <p:cNvPr id="5" name="Imagen 4" descr="Imagen en blanco y negro de un celular&#10;&#10;El contenido generado por IA puede ser incorrecto.">
            <a:extLst>
              <a:ext uri="{FF2B5EF4-FFF2-40B4-BE49-F238E27FC236}">
                <a16:creationId xmlns:a16="http://schemas.microsoft.com/office/drawing/2014/main" id="{00C6D2B0-7888-BF96-24AA-78C01F553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681" y="3192158"/>
            <a:ext cx="1572638" cy="157263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4EF9C55-4B4D-F506-3BE3-FFD4BAC2D077}"/>
              </a:ext>
            </a:extLst>
          </p:cNvPr>
          <p:cNvSpPr txBox="1"/>
          <p:nvPr/>
        </p:nvSpPr>
        <p:spPr>
          <a:xfrm>
            <a:off x="1287150" y="1995992"/>
            <a:ext cx="6266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GASTROSTOCK</a:t>
            </a:r>
            <a:endParaRPr lang="es-ES" sz="4000" b="1" dirty="0">
              <a:solidFill>
                <a:schemeClr val="bg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7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9" grpId="2"/>
      <p:bldP spid="10" grpId="0"/>
      <p:bldP spid="10" grpId="1"/>
      <p:bldP spid="16" grpId="0"/>
      <p:bldP spid="16" grpId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31CE4ECE-93C9-BBA6-6A4A-D19C8BB1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rra De Búsqueda PNG para descargar gratis">
            <a:extLst>
              <a:ext uri="{FF2B5EF4-FFF2-40B4-BE49-F238E27FC236}">
                <a16:creationId xmlns:a16="http://schemas.microsoft.com/office/drawing/2014/main" id="{739E2F73-65F5-D294-A740-E84C5632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3" y="1701075"/>
            <a:ext cx="7620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9FEE535-A402-D9B4-47CF-C7D3983B7725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31FEB1B5-F9A0-3BB7-D9E4-28D9A8777832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1C2BC4F-380C-77F6-B6E6-C96C0E6EC405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11</a:t>
            </a:r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A7E3634-ECD4-E574-774A-12756EA43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D380ADED-53E4-8404-EB9E-5B9E905F160B}"/>
              </a:ext>
            </a:extLst>
          </p:cNvPr>
          <p:cNvSpPr txBox="1">
            <a:spLocks/>
          </p:cNvSpPr>
          <p:nvPr/>
        </p:nvSpPr>
        <p:spPr>
          <a:xfrm>
            <a:off x="1559957" y="360321"/>
            <a:ext cx="4063175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PALABRAS CLAVE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7" name="Picture 4" descr="Caja de cartón abierta - Iconos gratis de">
            <a:extLst>
              <a:ext uri="{FF2B5EF4-FFF2-40B4-BE49-F238E27FC236}">
                <a16:creationId xmlns:a16="http://schemas.microsoft.com/office/drawing/2014/main" id="{C6B09889-F2E7-7415-0637-77D6AC63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50" y="5311121"/>
            <a:ext cx="1762185" cy="176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mbrero de cocinero - Iconos gratis de comida">
            <a:extLst>
              <a:ext uri="{FF2B5EF4-FFF2-40B4-BE49-F238E27FC236}">
                <a16:creationId xmlns:a16="http://schemas.microsoft.com/office/drawing/2014/main" id="{3B1EC1B5-B09C-D3B2-7E7F-996B03EF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01" y="5500668"/>
            <a:ext cx="1267306" cy="126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en blanco y negro de un celular&#10;&#10;El contenido generado por IA puede ser incorrecto.">
            <a:extLst>
              <a:ext uri="{FF2B5EF4-FFF2-40B4-BE49-F238E27FC236}">
                <a16:creationId xmlns:a16="http://schemas.microsoft.com/office/drawing/2014/main" id="{50B077AB-3D4A-9340-D466-F5515C98A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1544" y="5500668"/>
            <a:ext cx="1572638" cy="157263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F18B01C-E74C-F90B-2054-0DAE245CE5BA}"/>
              </a:ext>
            </a:extLst>
          </p:cNvPr>
          <p:cNvSpPr txBox="1"/>
          <p:nvPr/>
        </p:nvSpPr>
        <p:spPr>
          <a:xfrm>
            <a:off x="1438937" y="2036824"/>
            <a:ext cx="6266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GASTROSTOCK</a:t>
            </a:r>
            <a:endParaRPr lang="es-ES" sz="4000" b="1" dirty="0">
              <a:solidFill>
                <a:schemeClr val="bg1"/>
              </a:solidFill>
              <a:latin typeface="Work Sans" pitchFamily="2" charset="0"/>
            </a:endParaRPr>
          </a:p>
        </p:txBody>
      </p:sp>
      <p:pic>
        <p:nvPicPr>
          <p:cNvPr id="2" name="Picture 2" descr="Google Trends Logo - PNG Logo Vector Brand Downloads (SVG, EPS)">
            <a:extLst>
              <a:ext uri="{FF2B5EF4-FFF2-40B4-BE49-F238E27FC236}">
                <a16:creationId xmlns:a16="http://schemas.microsoft.com/office/drawing/2014/main" id="{8DB85CC8-2066-9522-A29C-7E53DD5F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84" y="2024177"/>
            <a:ext cx="829514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logotipo de instagram png, icono de instagram transparente 18930415 PNG">
            <a:extLst>
              <a:ext uri="{FF2B5EF4-FFF2-40B4-BE49-F238E27FC236}">
                <a16:creationId xmlns:a16="http://schemas.microsoft.com/office/drawing/2014/main" id="{7F3C1BD6-4E99-1FB5-C514-3B00C0D7E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52" y="1767218"/>
            <a:ext cx="1123985" cy="11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ktok Logo PNG para descargar gratis">
            <a:extLst>
              <a:ext uri="{FF2B5EF4-FFF2-40B4-BE49-F238E27FC236}">
                <a16:creationId xmlns:a16="http://schemas.microsoft.com/office/drawing/2014/main" id="{4C40F9AE-66EA-EFBA-D5AB-CB657CA2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90" y="1975406"/>
            <a:ext cx="681684" cy="68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SEO-PNG-Pic | Aftermarketing">
            <a:extLst>
              <a:ext uri="{FF2B5EF4-FFF2-40B4-BE49-F238E27FC236}">
                <a16:creationId xmlns:a16="http://schemas.microsoft.com/office/drawing/2014/main" id="{C495124E-86A0-7701-2254-5A4E6A54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08" y="2876974"/>
            <a:ext cx="2297312" cy="218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: curvado 19">
            <a:extLst>
              <a:ext uri="{FF2B5EF4-FFF2-40B4-BE49-F238E27FC236}">
                <a16:creationId xmlns:a16="http://schemas.microsoft.com/office/drawing/2014/main" id="{4397B169-CF54-C657-24A4-3763887F448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760920" y="3968046"/>
            <a:ext cx="1463730" cy="1787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004ABDCB-D200-80A1-D95B-A38100244D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6680" y="2993471"/>
            <a:ext cx="2831794" cy="28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4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50B6438A-2E79-CFE8-8C41-F99C8427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DBE77FD-8AF0-1652-C93A-016C87FA07C6}"/>
              </a:ext>
            </a:extLst>
          </p:cNvPr>
          <p:cNvSpPr/>
          <p:nvPr/>
        </p:nvSpPr>
        <p:spPr>
          <a:xfrm>
            <a:off x="3389062" y="1441347"/>
            <a:ext cx="2153165" cy="2915998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6301970-1828-2D24-2CB0-359229A082E6}"/>
              </a:ext>
            </a:extLst>
          </p:cNvPr>
          <p:cNvSpPr/>
          <p:nvPr/>
        </p:nvSpPr>
        <p:spPr>
          <a:xfrm>
            <a:off x="5771202" y="1409016"/>
            <a:ext cx="2870091" cy="294832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36E267F8-F479-8BF1-6E5E-ADAD81CC2297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 descr="Imagen que contiene reloj, frente, tabla, gato&#10;&#10;El contenido generado por IA puede ser incorrecto.">
            <a:extLst>
              <a:ext uri="{FF2B5EF4-FFF2-40B4-BE49-F238E27FC236}">
                <a16:creationId xmlns:a16="http://schemas.microsoft.com/office/drawing/2014/main" id="{92E90EF9-712F-84D2-9B34-81B82693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5" y="2276977"/>
            <a:ext cx="2514349" cy="4160737"/>
          </a:xfrm>
          <a:prstGeom prst="rect">
            <a:avLst/>
          </a:prstGeom>
        </p:spPr>
      </p:pic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456D07E3-09E4-7ADD-7EE8-7A2520EB2CA2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9569BAB-060A-13D8-8519-0DFC309367B7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12</a:t>
            </a:r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766D4BB8-2EA3-21EA-E689-5642848B5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A5817894-76E0-CF5F-9783-7598A1263090}"/>
              </a:ext>
            </a:extLst>
          </p:cNvPr>
          <p:cNvSpPr txBox="1">
            <a:spLocks/>
          </p:cNvSpPr>
          <p:nvPr/>
        </p:nvSpPr>
        <p:spPr>
          <a:xfrm>
            <a:off x="1713171" y="257294"/>
            <a:ext cx="568362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CAMPAÑA DE LANZAMIENTO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2054" name="Picture 6" descr="Plus de 1 000 images de Projecteur et de Cinéma - Pixabay">
            <a:extLst>
              <a:ext uri="{FF2B5EF4-FFF2-40B4-BE49-F238E27FC236}">
                <a16:creationId xmlns:a16="http://schemas.microsoft.com/office/drawing/2014/main" id="{5797733D-DF28-C026-4D2C-E62C57D3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77360">
            <a:off x="376281" y="2833242"/>
            <a:ext cx="3885826" cy="36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lus de 1 000 images de Projecteur et de Cinéma - Pixabay">
            <a:extLst>
              <a:ext uri="{FF2B5EF4-FFF2-40B4-BE49-F238E27FC236}">
                <a16:creationId xmlns:a16="http://schemas.microsoft.com/office/drawing/2014/main" id="{303D9477-4E6D-3A6B-BED3-1DB9CE186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2614" flipH="1">
            <a:off x="-1309028" y="2825955"/>
            <a:ext cx="3885826" cy="36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nd publicitario - Iconos gratis de márketing">
            <a:extLst>
              <a:ext uri="{FF2B5EF4-FFF2-40B4-BE49-F238E27FC236}">
                <a16:creationId xmlns:a16="http://schemas.microsoft.com/office/drawing/2014/main" id="{AAE961E6-D7FD-0BA8-6604-2355B65C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43" y="1714631"/>
            <a:ext cx="1539194" cy="15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CCF1AC-3F06-B074-C4FE-B3FD7CE8BFB9}"/>
              </a:ext>
            </a:extLst>
          </p:cNvPr>
          <p:cNvSpPr txBox="1"/>
          <p:nvPr/>
        </p:nvSpPr>
        <p:spPr>
          <a:xfrm>
            <a:off x="3673246" y="3479064"/>
            <a:ext cx="1763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STAND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E25F0E8-83A4-61AB-DCF1-3B3E938673F3}"/>
              </a:ext>
            </a:extLst>
          </p:cNvPr>
          <p:cNvSpPr/>
          <p:nvPr/>
        </p:nvSpPr>
        <p:spPr>
          <a:xfrm>
            <a:off x="727703" y="1490401"/>
            <a:ext cx="1809048" cy="170396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9" name="Picture 2" descr="Prueba gratis - Iconos gratis de comercio y compras">
            <a:extLst>
              <a:ext uri="{FF2B5EF4-FFF2-40B4-BE49-F238E27FC236}">
                <a16:creationId xmlns:a16="http://schemas.microsoft.com/office/drawing/2014/main" id="{472BCE61-5207-AA74-F110-BD5193A60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19" y="1708858"/>
            <a:ext cx="2314456" cy="23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356C08F6-2C38-0FB2-09BA-169E3CC57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65" y="5444446"/>
            <a:ext cx="3090812" cy="30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newsflash/>
      </p:transition>
    </mc:Choice>
    <mc:Fallback xmlns="">
      <p:transition spd="slow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6A43A33-0514-89FC-2B02-39A5E260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48544656-7056-2895-AB30-028DC76F030D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CEF2D39B-7BFB-6023-591F-73C0F3D87BB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00CE66-1447-572B-295E-F81D3A939A60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13</a:t>
            </a:r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EFCDD3FB-E386-6C46-7022-42A36341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3565BE6E-6460-EA55-2213-05ED812DBD02}"/>
              </a:ext>
            </a:extLst>
          </p:cNvPr>
          <p:cNvSpPr txBox="1">
            <a:spLocks/>
          </p:cNvSpPr>
          <p:nvPr/>
        </p:nvSpPr>
        <p:spPr>
          <a:xfrm>
            <a:off x="1713171" y="257294"/>
            <a:ext cx="568362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CAMPAÑA DE LANZAMIENTO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2" name="Imagen 1" descr="Un dibujo de un personaje de caricatura&#10;&#10;El contenido generado por IA puede ser incorrecto.">
            <a:extLst>
              <a:ext uri="{FF2B5EF4-FFF2-40B4-BE49-F238E27FC236}">
                <a16:creationId xmlns:a16="http://schemas.microsoft.com/office/drawing/2014/main" id="{EA37AA0A-8A9B-03E3-DA89-C1205039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3" y="1933718"/>
            <a:ext cx="2708428" cy="2708428"/>
          </a:xfrm>
          <a:prstGeom prst="rect">
            <a:avLst/>
          </a:prstGeom>
        </p:spPr>
      </p:pic>
      <p:pic>
        <p:nvPicPr>
          <p:cNvPr id="5" name="Imagen 4" descr="Imagen que contiene reloj, frente, tabla, gato&#10;&#10;El contenido generado por IA puede ser incorrecto.">
            <a:extLst>
              <a:ext uri="{FF2B5EF4-FFF2-40B4-BE49-F238E27FC236}">
                <a16:creationId xmlns:a16="http://schemas.microsoft.com/office/drawing/2014/main" id="{AF1ED725-BE8C-C450-C54E-C4A6F24F2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87" y="7283118"/>
            <a:ext cx="2514349" cy="4160737"/>
          </a:xfrm>
          <a:prstGeom prst="rect">
            <a:avLst/>
          </a:prstGeom>
        </p:spPr>
      </p:pic>
      <p:pic>
        <p:nvPicPr>
          <p:cNvPr id="8" name="Picture 6" descr="Plus de 1 000 images de Projecteur et de Cinéma - Pixabay">
            <a:extLst>
              <a:ext uri="{FF2B5EF4-FFF2-40B4-BE49-F238E27FC236}">
                <a16:creationId xmlns:a16="http://schemas.microsoft.com/office/drawing/2014/main" id="{E350571D-EDB3-E443-5F1A-52A3CAFD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77360">
            <a:off x="1761751" y="7700662"/>
            <a:ext cx="3885826" cy="36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lus de 1 000 images de Projecteur et de Cinéma - Pixabay">
            <a:extLst>
              <a:ext uri="{FF2B5EF4-FFF2-40B4-BE49-F238E27FC236}">
                <a16:creationId xmlns:a16="http://schemas.microsoft.com/office/drawing/2014/main" id="{76ED560B-0240-A6A0-222D-6358F4DA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2614" flipH="1">
            <a:off x="-2681828" y="7558799"/>
            <a:ext cx="3885826" cy="36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6EF5F1F-2AA2-F4E1-F557-79B87595A333}"/>
              </a:ext>
            </a:extLst>
          </p:cNvPr>
          <p:cNvSpPr/>
          <p:nvPr/>
        </p:nvSpPr>
        <p:spPr>
          <a:xfrm>
            <a:off x="653285" y="6496542"/>
            <a:ext cx="1809048" cy="170396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A92D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79C8BEA-5249-B592-2DC7-6E1389CA417E}"/>
              </a:ext>
            </a:extLst>
          </p:cNvPr>
          <p:cNvSpPr/>
          <p:nvPr/>
        </p:nvSpPr>
        <p:spPr>
          <a:xfrm>
            <a:off x="3313656" y="5584997"/>
            <a:ext cx="2153165" cy="2915998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60B9C5D-DA53-F8CD-2F10-20AF2F6D65E0}"/>
              </a:ext>
            </a:extLst>
          </p:cNvPr>
          <p:cNvSpPr/>
          <p:nvPr/>
        </p:nvSpPr>
        <p:spPr>
          <a:xfrm>
            <a:off x="5695796" y="5552666"/>
            <a:ext cx="2870091" cy="294832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13" name="Picture 8" descr="Stand publicitario - Iconos gratis de márketing">
            <a:extLst>
              <a:ext uri="{FF2B5EF4-FFF2-40B4-BE49-F238E27FC236}">
                <a16:creationId xmlns:a16="http://schemas.microsoft.com/office/drawing/2014/main" id="{52E8DD59-8950-0231-A3A3-5972FE4C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37" y="5858281"/>
            <a:ext cx="1539194" cy="15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B75BD58-60E1-81FF-8988-A8B66B574329}"/>
              </a:ext>
            </a:extLst>
          </p:cNvPr>
          <p:cNvSpPr txBox="1"/>
          <p:nvPr/>
        </p:nvSpPr>
        <p:spPr>
          <a:xfrm>
            <a:off x="3597840" y="7622714"/>
            <a:ext cx="1763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STAND</a:t>
            </a:r>
          </a:p>
        </p:txBody>
      </p:sp>
      <p:pic>
        <p:nvPicPr>
          <p:cNvPr id="16" name="Picture 2" descr="Prueba gratis - Iconos gratis de comercio y compras">
            <a:extLst>
              <a:ext uri="{FF2B5EF4-FFF2-40B4-BE49-F238E27FC236}">
                <a16:creationId xmlns:a16="http://schemas.microsoft.com/office/drawing/2014/main" id="{B0E6CAC8-5A6E-A7A1-C5EF-A09CBBECE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13" y="5852508"/>
            <a:ext cx="2314456" cy="23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C5213C9-EA0B-73D3-C379-0AE88A5BCBA6}"/>
              </a:ext>
            </a:extLst>
          </p:cNvPr>
          <p:cNvSpPr/>
          <p:nvPr/>
        </p:nvSpPr>
        <p:spPr>
          <a:xfrm>
            <a:off x="3220851" y="1441346"/>
            <a:ext cx="2272533" cy="320079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B676391-6C4F-2AC0-5B27-CC12688DF449}"/>
              </a:ext>
            </a:extLst>
          </p:cNvPr>
          <p:cNvSpPr/>
          <p:nvPr/>
        </p:nvSpPr>
        <p:spPr>
          <a:xfrm>
            <a:off x="5771202" y="1409015"/>
            <a:ext cx="2870091" cy="323312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2BF802DF-EDB3-7EA3-753E-60AD0CE5A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6721" y="1723999"/>
            <a:ext cx="1487034" cy="1858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29F99B3-2DD2-B1AE-A989-4AA775B0D07E}"/>
              </a:ext>
            </a:extLst>
          </p:cNvPr>
          <p:cNvSpPr txBox="1"/>
          <p:nvPr/>
        </p:nvSpPr>
        <p:spPr>
          <a:xfrm>
            <a:off x="3475380" y="3761829"/>
            <a:ext cx="1763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FLYERS</a:t>
            </a:r>
          </a:p>
        </p:txBody>
      </p:sp>
      <p:pic>
        <p:nvPicPr>
          <p:cNvPr id="23" name="Picture 4" descr="logotipo de instagram png, icono de instagram transparente 18930415 PNG">
            <a:extLst>
              <a:ext uri="{FF2B5EF4-FFF2-40B4-BE49-F238E27FC236}">
                <a16:creationId xmlns:a16="http://schemas.microsoft.com/office/drawing/2014/main" id="{AB0221FB-69F9-13C4-A967-7030873B5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92" y="1307451"/>
            <a:ext cx="2723110" cy="27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E3BFC8-3546-3B18-2F5B-E8B5C0326A6D}"/>
              </a:ext>
            </a:extLst>
          </p:cNvPr>
          <p:cNvSpPr txBox="1"/>
          <p:nvPr/>
        </p:nvSpPr>
        <p:spPr>
          <a:xfrm>
            <a:off x="6384330" y="3700273"/>
            <a:ext cx="1643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Work Sans" pitchFamily="2" charset="0"/>
              </a:rPr>
              <a:t>RRSS</a:t>
            </a:r>
          </a:p>
        </p:txBody>
      </p:sp>
    </p:spTree>
    <p:extLst>
      <p:ext uri="{BB962C8B-B14F-4D97-AF65-F5344CB8AC3E}">
        <p14:creationId xmlns:p14="http://schemas.microsoft.com/office/powerpoint/2010/main" val="250500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F3500EF1-2D42-E9D5-14A8-CC61C8B5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6282048A-0EAD-8983-C5AC-12C3013E76C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C2B08CA6-ECD7-9F32-9F98-BEF05E502FE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D2803FF-944B-5538-B103-B2153508F118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14</a:t>
            </a:r>
          </a:p>
        </p:txBody>
      </p:sp>
      <p:pic>
        <p:nvPicPr>
          <p:cNvPr id="2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58DD3709-07FB-DD06-B152-5BD9B472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200257"/>
            <a:ext cx="2119071" cy="1411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l fenómeno Burger Food Porn - CosasDeCome Sevilla">
            <a:extLst>
              <a:ext uri="{FF2B5EF4-FFF2-40B4-BE49-F238E27FC236}">
                <a16:creationId xmlns:a16="http://schemas.microsoft.com/office/drawing/2014/main" id="{DD6637D6-F752-DCD2-9F64-3E12116B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7" y="3542052"/>
            <a:ext cx="1905434" cy="142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DA4F8601-0E44-459E-5750-FFEECD255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8" y="1892359"/>
            <a:ext cx="2119071" cy="1412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: curvado 19">
            <a:extLst>
              <a:ext uri="{FF2B5EF4-FFF2-40B4-BE49-F238E27FC236}">
                <a16:creationId xmlns:a16="http://schemas.microsoft.com/office/drawing/2014/main" id="{6A90267C-8BB0-5362-513B-826D4C839FC4}"/>
              </a:ext>
            </a:extLst>
          </p:cNvPr>
          <p:cNvCxnSpPr>
            <a:cxnSpLocks/>
          </p:cNvCxnSpPr>
          <p:nvPr/>
        </p:nvCxnSpPr>
        <p:spPr>
          <a:xfrm>
            <a:off x="3524599" y="2785356"/>
            <a:ext cx="1305301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3B898296-C6A8-7A0A-897B-6913133D74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190" t="20079" r="25010" b="32644"/>
          <a:stretch/>
        </p:blipFill>
        <p:spPr>
          <a:xfrm>
            <a:off x="5140298" y="1732059"/>
            <a:ext cx="2263594" cy="2106593"/>
          </a:xfrm>
          <a:prstGeom prst="rect">
            <a:avLst/>
          </a:prstGeom>
        </p:spPr>
      </p:pic>
      <p:cxnSp>
        <p:nvCxnSpPr>
          <p:cNvPr id="16" name="Conector: curvado 19">
            <a:extLst>
              <a:ext uri="{FF2B5EF4-FFF2-40B4-BE49-F238E27FC236}">
                <a16:creationId xmlns:a16="http://schemas.microsoft.com/office/drawing/2014/main" id="{6CC57CF3-2041-4227-7BB3-18B51572C403}"/>
              </a:ext>
            </a:extLst>
          </p:cNvPr>
          <p:cNvCxnSpPr>
            <a:cxnSpLocks/>
          </p:cNvCxnSpPr>
          <p:nvPr/>
        </p:nvCxnSpPr>
        <p:spPr>
          <a:xfrm>
            <a:off x="3524599" y="982800"/>
            <a:ext cx="1305301" cy="628719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ado 19">
            <a:extLst>
              <a:ext uri="{FF2B5EF4-FFF2-40B4-BE49-F238E27FC236}">
                <a16:creationId xmlns:a16="http://schemas.microsoft.com/office/drawing/2014/main" id="{597F782C-96FB-90EA-AD0E-B835CC6F1B5C}"/>
              </a:ext>
            </a:extLst>
          </p:cNvPr>
          <p:cNvCxnSpPr>
            <a:cxnSpLocks/>
          </p:cNvCxnSpPr>
          <p:nvPr/>
        </p:nvCxnSpPr>
        <p:spPr>
          <a:xfrm flipV="1">
            <a:off x="3524599" y="3838652"/>
            <a:ext cx="1243954" cy="494066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9;p46">
            <a:extLst>
              <a:ext uri="{FF2B5EF4-FFF2-40B4-BE49-F238E27FC236}">
                <a16:creationId xmlns:a16="http://schemas.microsoft.com/office/drawing/2014/main" id="{79CC3648-1173-E708-2850-97417B716267}"/>
              </a:ext>
            </a:extLst>
          </p:cNvPr>
          <p:cNvSpPr/>
          <p:nvPr/>
        </p:nvSpPr>
        <p:spPr>
          <a:xfrm rot="10800000">
            <a:off x="-1762150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381934" y="1321608"/>
            <a:ext cx="5052875" cy="112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rgbClr val="F3F3F3"/>
                </a:solidFill>
              </a:rPr>
              <a:t>GASTROSTOCK</a:t>
            </a:r>
            <a:endParaRPr sz="3600" b="0" dirty="0">
              <a:solidFill>
                <a:srgbClr val="F3F3F3"/>
              </a:solidFill>
            </a:endParaRP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40D46B5-8CB5-E47B-F154-10A6978C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90" y="704790"/>
            <a:ext cx="4545600" cy="4545600"/>
          </a:xfrm>
          <a:prstGeom prst="rect">
            <a:avLst/>
          </a:prstGeom>
        </p:spPr>
      </p:pic>
      <p:sp>
        <p:nvSpPr>
          <p:cNvPr id="7" name="Google Shape;151;p27">
            <a:extLst>
              <a:ext uri="{FF2B5EF4-FFF2-40B4-BE49-F238E27FC236}">
                <a16:creationId xmlns:a16="http://schemas.microsoft.com/office/drawing/2014/main" id="{C49ED369-1D1E-EFF6-F432-AF81A425A055}"/>
              </a:ext>
            </a:extLst>
          </p:cNvPr>
          <p:cNvSpPr txBox="1">
            <a:spLocks/>
          </p:cNvSpPr>
          <p:nvPr/>
        </p:nvSpPr>
        <p:spPr>
          <a:xfrm>
            <a:off x="252915" y="2445558"/>
            <a:ext cx="5052875" cy="6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2400" dirty="0">
                <a:solidFill>
                  <a:srgbClr val="F3F3F3"/>
                </a:solidFill>
              </a:rPr>
              <a:t>LA REVOLUCIÓN HOSTELERA</a:t>
            </a:r>
            <a:endParaRPr lang="es-ES" sz="1200" b="0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8D5A4D7E-E779-EA6E-C7E8-7F23399B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455F7E47-67B1-4752-102E-7113E266AB95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96097683-66D3-3BB6-E9E0-E6966D883E9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583AF51-CEFD-8714-8CCB-3DB063D1CF1B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14</a:t>
            </a:r>
          </a:p>
        </p:txBody>
      </p:sp>
      <p:pic>
        <p:nvPicPr>
          <p:cNvPr id="2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AB335F2C-0735-BCD7-5BD0-389A3F67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" y="200257"/>
            <a:ext cx="2119071" cy="1411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l fenómeno Burger Food Porn - CosasDeCome Sevilla">
            <a:extLst>
              <a:ext uri="{FF2B5EF4-FFF2-40B4-BE49-F238E27FC236}">
                <a16:creationId xmlns:a16="http://schemas.microsoft.com/office/drawing/2014/main" id="{4E1C0F02-165B-8327-166F-FDFFDFCB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7" y="3542052"/>
            <a:ext cx="1905434" cy="142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55349992-28A0-3B5A-E57D-3D1D4939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8" y="1892359"/>
            <a:ext cx="2119071" cy="1412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EC3E56C-3623-8FC2-1466-D49D73990C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190" t="20079" r="25010" b="32644"/>
          <a:stretch/>
        </p:blipFill>
        <p:spPr>
          <a:xfrm>
            <a:off x="5628037" y="1738355"/>
            <a:ext cx="2263594" cy="2106593"/>
          </a:xfrm>
          <a:prstGeom prst="rect">
            <a:avLst/>
          </a:prstGeom>
        </p:spPr>
      </p:pic>
      <p:cxnSp>
        <p:nvCxnSpPr>
          <p:cNvPr id="16" name="Conector: curvado 19">
            <a:extLst>
              <a:ext uri="{FF2B5EF4-FFF2-40B4-BE49-F238E27FC236}">
                <a16:creationId xmlns:a16="http://schemas.microsoft.com/office/drawing/2014/main" id="{03FEB210-1157-4B3E-7A91-6CDFBF0EF87A}"/>
              </a:ext>
            </a:extLst>
          </p:cNvPr>
          <p:cNvCxnSpPr>
            <a:cxnSpLocks/>
          </p:cNvCxnSpPr>
          <p:nvPr/>
        </p:nvCxnSpPr>
        <p:spPr>
          <a:xfrm flipH="1" flipV="1">
            <a:off x="3312458" y="976524"/>
            <a:ext cx="2227730" cy="915835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ado 19">
            <a:extLst>
              <a:ext uri="{FF2B5EF4-FFF2-40B4-BE49-F238E27FC236}">
                <a16:creationId xmlns:a16="http://schemas.microsoft.com/office/drawing/2014/main" id="{3B51E63B-A3A1-CB3A-F8C9-B9D4A27621DD}"/>
              </a:ext>
            </a:extLst>
          </p:cNvPr>
          <p:cNvCxnSpPr>
            <a:cxnSpLocks/>
          </p:cNvCxnSpPr>
          <p:nvPr/>
        </p:nvCxnSpPr>
        <p:spPr>
          <a:xfrm flipH="1">
            <a:off x="3415553" y="3542052"/>
            <a:ext cx="2124635" cy="618648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2" name="Picture 6" descr="Descarga iconos gratuitos de Icono de Atractivo Basic Rounded Lineal en PNG  y SVG">
            <a:extLst>
              <a:ext uri="{FF2B5EF4-FFF2-40B4-BE49-F238E27FC236}">
                <a16:creationId xmlns:a16="http://schemas.microsoft.com/office/drawing/2014/main" id="{842D1C0D-4A42-A47B-ED69-60E2E704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21776" y="1856460"/>
            <a:ext cx="1515696" cy="151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4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622C78FE-156F-2C2B-F28A-A68F8E9D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FB9D9CF-DD61-8C29-FEFA-76F263DB9254}"/>
              </a:ext>
            </a:extLst>
          </p:cNvPr>
          <p:cNvSpPr/>
          <p:nvPr/>
        </p:nvSpPr>
        <p:spPr>
          <a:xfrm>
            <a:off x="3275952" y="1343851"/>
            <a:ext cx="2551826" cy="3542355"/>
          </a:xfrm>
          <a:prstGeom prst="roundRect">
            <a:avLst/>
          </a:prstGeom>
          <a:solidFill>
            <a:schemeClr val="accent4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ACTIVIDAD</a:t>
            </a:r>
            <a:br>
              <a:rPr lang="es-ES" sz="28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</a:br>
            <a:r>
              <a:rPr lang="es-ES" sz="28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RRSS</a:t>
            </a: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85B58EF4-2A72-7932-79AC-943F3F0F5CD4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BDC6A6AB-10A8-4961-B649-0BB5BA355068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AE38A2-2ADF-EC8D-F35A-32CCCDDD9EBB}"/>
              </a:ext>
            </a:extLst>
          </p:cNvPr>
          <p:cNvSpPr/>
          <p:nvPr/>
        </p:nvSpPr>
        <p:spPr>
          <a:xfrm>
            <a:off x="8442456" y="4573874"/>
            <a:ext cx="701544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15</a:t>
            </a:r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E5BAFF02-578F-2724-8890-644B2632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2DB651BA-10D3-7414-FDA7-16311D062601}"/>
              </a:ext>
            </a:extLst>
          </p:cNvPr>
          <p:cNvSpPr txBox="1">
            <a:spLocks/>
          </p:cNvSpPr>
          <p:nvPr/>
        </p:nvSpPr>
        <p:spPr>
          <a:xfrm>
            <a:off x="1713171" y="257294"/>
            <a:ext cx="568362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COMUNIDAD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2" name="Picture 6" descr="Descarga iconos gratuitos de Icono de Atractivo Basic Rounded Lineal en PNG  y SVG">
            <a:extLst>
              <a:ext uri="{FF2B5EF4-FFF2-40B4-BE49-F238E27FC236}">
                <a16:creationId xmlns:a16="http://schemas.microsoft.com/office/drawing/2014/main" id="{807E80DD-7E74-DDB2-42A0-24412C7D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01138" y="233714"/>
            <a:ext cx="741318" cy="74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35D3CC6-EBDF-D556-30E6-D23DAF0B40DB}"/>
              </a:ext>
            </a:extLst>
          </p:cNvPr>
          <p:cNvSpPr/>
          <p:nvPr/>
        </p:nvSpPr>
        <p:spPr>
          <a:xfrm>
            <a:off x="478245" y="1343851"/>
            <a:ext cx="2551826" cy="3542355"/>
          </a:xfrm>
          <a:prstGeom prst="roundRect">
            <a:avLst/>
          </a:prstGeom>
          <a:solidFill>
            <a:schemeClr val="accent4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REFERIDOS</a:t>
            </a: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dirty="0"/>
          </a:p>
        </p:txBody>
      </p:sp>
      <p:pic>
        <p:nvPicPr>
          <p:cNvPr id="5122" name="Picture 2" descr="Qué es un programa de referidos y como implementar uno en tu empresa">
            <a:extLst>
              <a:ext uri="{FF2B5EF4-FFF2-40B4-BE49-F238E27FC236}">
                <a16:creationId xmlns:a16="http://schemas.microsoft.com/office/drawing/2014/main" id="{A63B3D49-703D-5EA5-D36E-6EEE06C1A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4" y="2390007"/>
            <a:ext cx="2213414" cy="1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iz PNG para descargar gratis">
            <a:extLst>
              <a:ext uri="{FF2B5EF4-FFF2-40B4-BE49-F238E27FC236}">
                <a16:creationId xmlns:a16="http://schemas.microsoft.com/office/drawing/2014/main" id="{3BA88DFA-9D6E-F7A0-8C4D-C20CBC13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81" y="2571750"/>
            <a:ext cx="2158167" cy="186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5093FE2-4BB6-0B6E-6F17-B9CE22171D2C}"/>
              </a:ext>
            </a:extLst>
          </p:cNvPr>
          <p:cNvSpPr/>
          <p:nvPr/>
        </p:nvSpPr>
        <p:spPr>
          <a:xfrm>
            <a:off x="6113929" y="1343851"/>
            <a:ext cx="2551826" cy="3542355"/>
          </a:xfrm>
          <a:prstGeom prst="roundRect">
            <a:avLst/>
          </a:prstGeom>
          <a:solidFill>
            <a:schemeClr val="accent4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FOROS</a:t>
            </a: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dirty="0"/>
          </a:p>
        </p:txBody>
      </p:sp>
      <p:pic>
        <p:nvPicPr>
          <p:cNvPr id="5126" name="Picture 6" descr="Logo Telegram PNG transparente - StickPNG">
            <a:extLst>
              <a:ext uri="{FF2B5EF4-FFF2-40B4-BE49-F238E27FC236}">
                <a16:creationId xmlns:a16="http://schemas.microsoft.com/office/drawing/2014/main" id="{F7F636D6-DC12-C92E-5A4F-6A87F332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04" y="2571750"/>
            <a:ext cx="1796582" cy="17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5F32AE-4CF9-0F50-8C1B-6FCB9E7F235A}"/>
              </a:ext>
            </a:extLst>
          </p:cNvPr>
          <p:cNvSpPr txBox="1"/>
          <p:nvPr/>
        </p:nvSpPr>
        <p:spPr>
          <a:xfrm>
            <a:off x="650575" y="3989099"/>
            <a:ext cx="2193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+ Premium</a:t>
            </a:r>
          </a:p>
        </p:txBody>
      </p:sp>
    </p:spTree>
    <p:extLst>
      <p:ext uri="{BB962C8B-B14F-4D97-AF65-F5344CB8AC3E}">
        <p14:creationId xmlns:p14="http://schemas.microsoft.com/office/powerpoint/2010/main" val="32840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14F60C1C-9399-F435-257E-AA6070D3D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C639FE0-FF35-383B-F554-403F8F994FAE}"/>
              </a:ext>
            </a:extLst>
          </p:cNvPr>
          <p:cNvSpPr/>
          <p:nvPr/>
        </p:nvSpPr>
        <p:spPr>
          <a:xfrm>
            <a:off x="3290559" y="5393336"/>
            <a:ext cx="2551826" cy="3542355"/>
          </a:xfrm>
          <a:prstGeom prst="roundRect">
            <a:avLst/>
          </a:prstGeom>
          <a:solidFill>
            <a:schemeClr val="accent4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ACTIVIDAD</a:t>
            </a:r>
            <a:br>
              <a:rPr lang="es-ES" sz="28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</a:br>
            <a:r>
              <a:rPr lang="es-ES" sz="28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RRSS</a:t>
            </a: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E48E6CC5-838C-A9EE-78F6-E7EB6E227635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0EBE5301-A27E-1D4B-0BDE-0585C66AC0C1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F2EA1F1-B12C-85D1-CEF3-9B43C2C4B183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16</a:t>
            </a:r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75CDADC5-D410-0BC9-5311-F762E0CD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CA6AB572-2C7E-1DBA-36DC-D389A9775E86}"/>
              </a:ext>
            </a:extLst>
          </p:cNvPr>
          <p:cNvSpPr txBox="1">
            <a:spLocks/>
          </p:cNvSpPr>
          <p:nvPr/>
        </p:nvSpPr>
        <p:spPr>
          <a:xfrm>
            <a:off x="1713171" y="257294"/>
            <a:ext cx="568362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COMUNIDAD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2" name="Picture 6" descr="Descarga iconos gratuitos de Icono de Atractivo Basic Rounded Lineal en PNG  y SVG">
            <a:extLst>
              <a:ext uri="{FF2B5EF4-FFF2-40B4-BE49-F238E27FC236}">
                <a16:creationId xmlns:a16="http://schemas.microsoft.com/office/drawing/2014/main" id="{D882FFB7-9406-3992-7C15-3C51F6A0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01138" y="233714"/>
            <a:ext cx="741318" cy="74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CA29CD0-BFCF-B543-5617-8D579065F5F5}"/>
              </a:ext>
            </a:extLst>
          </p:cNvPr>
          <p:cNvSpPr/>
          <p:nvPr/>
        </p:nvSpPr>
        <p:spPr>
          <a:xfrm>
            <a:off x="492852" y="5393336"/>
            <a:ext cx="2551826" cy="3542355"/>
          </a:xfrm>
          <a:prstGeom prst="roundRect">
            <a:avLst/>
          </a:prstGeom>
          <a:solidFill>
            <a:schemeClr val="accent4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REFERIDOS</a:t>
            </a: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dirty="0"/>
          </a:p>
        </p:txBody>
      </p:sp>
      <p:pic>
        <p:nvPicPr>
          <p:cNvPr id="5122" name="Picture 2" descr="Qué es un programa de referidos y como implementar uno en tu empresa">
            <a:extLst>
              <a:ext uri="{FF2B5EF4-FFF2-40B4-BE49-F238E27FC236}">
                <a16:creationId xmlns:a16="http://schemas.microsoft.com/office/drawing/2014/main" id="{5AADAD72-9524-5037-F359-F1CB7D5D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1" y="6439492"/>
            <a:ext cx="2213414" cy="1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iz PNG para descargar gratis">
            <a:extLst>
              <a:ext uri="{FF2B5EF4-FFF2-40B4-BE49-F238E27FC236}">
                <a16:creationId xmlns:a16="http://schemas.microsoft.com/office/drawing/2014/main" id="{1BD2F8A5-1275-0A9A-8216-81BF8D10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88" y="6621235"/>
            <a:ext cx="2158167" cy="186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F2FA5DE-B599-2CA8-0A19-FB77CBBFB60B}"/>
              </a:ext>
            </a:extLst>
          </p:cNvPr>
          <p:cNvSpPr/>
          <p:nvPr/>
        </p:nvSpPr>
        <p:spPr>
          <a:xfrm>
            <a:off x="6128536" y="5393336"/>
            <a:ext cx="2551826" cy="3542355"/>
          </a:xfrm>
          <a:prstGeom prst="roundRect">
            <a:avLst/>
          </a:prstGeom>
          <a:solidFill>
            <a:schemeClr val="accent4"/>
          </a:solidFill>
          <a:ln>
            <a:solidFill>
              <a:srgbClr val="A92E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FOROS</a:t>
            </a: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u="sng" dirty="0">
              <a:solidFill>
                <a:srgbClr val="A92D4F"/>
              </a:solidFill>
            </a:endParaRPr>
          </a:p>
          <a:p>
            <a:pPr algn="ctr"/>
            <a:endParaRPr lang="es-ES" dirty="0"/>
          </a:p>
        </p:txBody>
      </p:sp>
      <p:pic>
        <p:nvPicPr>
          <p:cNvPr id="5126" name="Picture 6" descr="Logo Telegram PNG transparente - StickPNG">
            <a:extLst>
              <a:ext uri="{FF2B5EF4-FFF2-40B4-BE49-F238E27FC236}">
                <a16:creationId xmlns:a16="http://schemas.microsoft.com/office/drawing/2014/main" id="{25B8D819-1279-EAF5-0E9C-C714FBCE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6621235"/>
            <a:ext cx="1796582" cy="17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10FB79-5D27-A3B8-C07A-39322C5FB9A7}"/>
              </a:ext>
            </a:extLst>
          </p:cNvPr>
          <p:cNvSpPr txBox="1"/>
          <p:nvPr/>
        </p:nvSpPr>
        <p:spPr>
          <a:xfrm>
            <a:off x="665182" y="8038584"/>
            <a:ext cx="2193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Kanit" panose="020B0604020202020204" charset="-34"/>
                <a:cs typeface="Kanit" panose="020B0604020202020204" charset="-34"/>
              </a:rPr>
              <a:t>+ Premium</a:t>
            </a:r>
          </a:p>
        </p:txBody>
      </p:sp>
      <p:pic>
        <p:nvPicPr>
          <p:cNvPr id="9218" name="Picture 2" descr="Grupo de usuario - Iconos gratis de personas">
            <a:extLst>
              <a:ext uri="{FF2B5EF4-FFF2-40B4-BE49-F238E27FC236}">
                <a16:creationId xmlns:a16="http://schemas.microsoft.com/office/drawing/2014/main" id="{985AEB4B-2CE9-59A9-C7C3-C32FF291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49" y="1475982"/>
            <a:ext cx="2134526" cy="21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49267C81-B80F-AD16-7F22-249DDF7F8477}"/>
              </a:ext>
            </a:extLst>
          </p:cNvPr>
          <p:cNvSpPr txBox="1">
            <a:spLocks/>
          </p:cNvSpPr>
          <p:nvPr/>
        </p:nvSpPr>
        <p:spPr>
          <a:xfrm>
            <a:off x="874059" y="3611351"/>
            <a:ext cx="2551826" cy="1245621"/>
          </a:xfrm>
          <a:prstGeom prst="rect">
            <a:avLst/>
          </a:prstGeom>
          <a:solidFill>
            <a:srgbClr val="A92D4F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chemeClr val="accent1"/>
                </a:solidFill>
              </a:rPr>
              <a:t>+ 100</a:t>
            </a:r>
          </a:p>
          <a:p>
            <a:r>
              <a:rPr lang="es-ES" sz="4000" dirty="0">
                <a:solidFill>
                  <a:schemeClr val="accent1"/>
                </a:solidFill>
              </a:rPr>
              <a:t>TESTERS</a:t>
            </a:r>
          </a:p>
        </p:txBody>
      </p:sp>
      <p:cxnSp>
        <p:nvCxnSpPr>
          <p:cNvPr id="9" name="Conector: curvado 19">
            <a:extLst>
              <a:ext uri="{FF2B5EF4-FFF2-40B4-BE49-F238E27FC236}">
                <a16:creationId xmlns:a16="http://schemas.microsoft.com/office/drawing/2014/main" id="{B1B92CD5-9F4B-C032-24AA-136CA9B80134}"/>
              </a:ext>
            </a:extLst>
          </p:cNvPr>
          <p:cNvCxnSpPr>
            <a:cxnSpLocks/>
          </p:cNvCxnSpPr>
          <p:nvPr/>
        </p:nvCxnSpPr>
        <p:spPr>
          <a:xfrm>
            <a:off x="3919349" y="2774453"/>
            <a:ext cx="1305301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20" name="Picture 4" descr="Conversacion - Iconos gratis de personas">
            <a:extLst>
              <a:ext uri="{FF2B5EF4-FFF2-40B4-BE49-F238E27FC236}">
                <a16:creationId xmlns:a16="http://schemas.microsoft.com/office/drawing/2014/main" id="{4B83D423-0AFC-6CCD-846B-BF6F690C6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69" y="1404042"/>
            <a:ext cx="3230721" cy="323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04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289BF7EA-F078-C599-33E8-7F07A5DC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C4555DE-6629-EC9E-5238-17B1F5203D8B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17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AC61B11-F718-4C72-B69A-25CC2170ABC2}"/>
              </a:ext>
            </a:extLst>
          </p:cNvPr>
          <p:cNvSpPr/>
          <p:nvPr/>
        </p:nvSpPr>
        <p:spPr>
          <a:xfrm>
            <a:off x="4777910" y="1226050"/>
            <a:ext cx="3750072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AA419F8-0AEF-C5C4-2BC5-B670523B34E6}"/>
              </a:ext>
            </a:extLst>
          </p:cNvPr>
          <p:cNvSpPr/>
          <p:nvPr/>
        </p:nvSpPr>
        <p:spPr>
          <a:xfrm>
            <a:off x="4777232" y="2443476"/>
            <a:ext cx="3750072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431A4FA-3761-9830-210C-8A31ABF32388}"/>
              </a:ext>
            </a:extLst>
          </p:cNvPr>
          <p:cNvSpPr/>
          <p:nvPr/>
        </p:nvSpPr>
        <p:spPr>
          <a:xfrm>
            <a:off x="4777232" y="3749483"/>
            <a:ext cx="3750072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F69B9398-75EF-9EC7-8558-80685F9D22E1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7D617E5F-BFA1-9306-D0F3-3418CB3B0227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89C2D2CF-1EE5-640D-1776-DD372F00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A1325318-46B1-FAE0-424F-53CCE0C9853F}"/>
              </a:ext>
            </a:extLst>
          </p:cNvPr>
          <p:cNvSpPr txBox="1">
            <a:spLocks/>
          </p:cNvSpPr>
          <p:nvPr/>
        </p:nvSpPr>
        <p:spPr>
          <a:xfrm>
            <a:off x="1713171" y="257294"/>
            <a:ext cx="568362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COMUNIDAD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13" name="Imagen 12" descr="Un hombre con barba y bigote&#10;&#10;El contenido generado por IA puede ser incorrecto.">
            <a:extLst>
              <a:ext uri="{FF2B5EF4-FFF2-40B4-BE49-F238E27FC236}">
                <a16:creationId xmlns:a16="http://schemas.microsoft.com/office/drawing/2014/main" id="{2993FB7E-F847-0EA0-4301-080F4989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96" y="1102268"/>
            <a:ext cx="2258687" cy="2676479"/>
          </a:xfrm>
          <a:prstGeom prst="rect">
            <a:avLst/>
          </a:prstGeom>
        </p:spPr>
      </p:pic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2C384568-C269-30C4-D147-DF3C65D94005}"/>
              </a:ext>
            </a:extLst>
          </p:cNvPr>
          <p:cNvSpPr txBox="1">
            <a:spLocks/>
          </p:cNvSpPr>
          <p:nvPr/>
        </p:nvSpPr>
        <p:spPr>
          <a:xfrm>
            <a:off x="531570" y="3643086"/>
            <a:ext cx="2565941" cy="1200614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chemeClr val="tx2"/>
                </a:solidFill>
              </a:rPr>
              <a:t>COM.</a:t>
            </a:r>
          </a:p>
          <a:p>
            <a:pPr algn="ctr"/>
            <a:r>
              <a:rPr lang="es-ES" sz="3200" dirty="0">
                <a:solidFill>
                  <a:schemeClr val="tx2"/>
                </a:solidFill>
              </a:rPr>
              <a:t>MANAGER</a:t>
            </a:r>
            <a:endParaRPr lang="es-ES" sz="4400" dirty="0">
              <a:solidFill>
                <a:schemeClr val="tx2"/>
              </a:solidFill>
            </a:endParaRPr>
          </a:p>
        </p:txBody>
      </p:sp>
      <p:pic>
        <p:nvPicPr>
          <p:cNvPr id="5128" name="Picture 8" descr="Rayo - Iconos Interfaz de usuario y Gestos">
            <a:extLst>
              <a:ext uri="{FF2B5EF4-FFF2-40B4-BE49-F238E27FC236}">
                <a16:creationId xmlns:a16="http://schemas.microsoft.com/office/drawing/2014/main" id="{C2AE6647-EF9E-87DA-FEB3-AEB5DE70C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3945">
            <a:off x="2224159" y="1427091"/>
            <a:ext cx="3272118" cy="327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escarga iconos gratuitos de Icono de Conexión Surang Lineal Color en PNG y  SVG">
            <a:extLst>
              <a:ext uri="{FF2B5EF4-FFF2-40B4-BE49-F238E27FC236}">
                <a16:creationId xmlns:a16="http://schemas.microsoft.com/office/drawing/2014/main" id="{BD524DDE-24B1-62D8-5C17-D008D073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67" y="1241603"/>
            <a:ext cx="1072926" cy="10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vance - Iconos gratis de negocios y finanzas">
            <a:extLst>
              <a:ext uri="{FF2B5EF4-FFF2-40B4-BE49-F238E27FC236}">
                <a16:creationId xmlns:a16="http://schemas.microsoft.com/office/drawing/2014/main" id="{0E9BD38D-B294-B133-F910-ECCCE33D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74" y="2462332"/>
            <a:ext cx="1124913" cy="11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uda - Iconos gratis de personas">
            <a:extLst>
              <a:ext uri="{FF2B5EF4-FFF2-40B4-BE49-F238E27FC236}">
                <a16:creationId xmlns:a16="http://schemas.microsoft.com/office/drawing/2014/main" id="{45BAD277-FEAC-0551-52F7-4A4E52CD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20" y="3791904"/>
            <a:ext cx="1040129" cy="10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3B0E82FC-3945-11C1-D462-454F83211049}"/>
              </a:ext>
            </a:extLst>
          </p:cNvPr>
          <p:cNvSpPr txBox="1"/>
          <p:nvPr/>
        </p:nvSpPr>
        <p:spPr>
          <a:xfrm>
            <a:off x="5979409" y="1404042"/>
            <a:ext cx="2479395" cy="7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Kanit" panose="020B0604020202020204" charset="-34"/>
                <a:ea typeface="Kanit SemiBold"/>
                <a:cs typeface="Kanit" panose="020B0604020202020204" charset="-34"/>
                <a:sym typeface="Kanit SemiBold"/>
              </a:rPr>
              <a:t>CONEXIÓN</a:t>
            </a: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187D8A86-40AE-2753-C1B7-ECC6A78EA259}"/>
              </a:ext>
            </a:extLst>
          </p:cNvPr>
          <p:cNvSpPr txBox="1"/>
          <p:nvPr/>
        </p:nvSpPr>
        <p:spPr>
          <a:xfrm>
            <a:off x="6139494" y="2671290"/>
            <a:ext cx="2479395" cy="7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Kanit" panose="020B0604020202020204" charset="-34"/>
                <a:ea typeface="Kanit SemiBold"/>
                <a:cs typeface="Kanit" panose="020B0604020202020204" charset="-34"/>
                <a:sym typeface="Kanit SemiBold"/>
              </a:rPr>
              <a:t>AVANCE</a:t>
            </a:r>
          </a:p>
        </p:txBody>
      </p:sp>
      <p:sp>
        <p:nvSpPr>
          <p:cNvPr id="9" name="Google Shape;351;p41">
            <a:extLst>
              <a:ext uri="{FF2B5EF4-FFF2-40B4-BE49-F238E27FC236}">
                <a16:creationId xmlns:a16="http://schemas.microsoft.com/office/drawing/2014/main" id="{710A804B-A170-E9A1-0497-54073F727D86}"/>
              </a:ext>
            </a:extLst>
          </p:cNvPr>
          <p:cNvSpPr txBox="1"/>
          <p:nvPr/>
        </p:nvSpPr>
        <p:spPr>
          <a:xfrm>
            <a:off x="6328597" y="3990127"/>
            <a:ext cx="1964442" cy="7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Kanit" panose="020B0604020202020204" charset="-34"/>
                <a:ea typeface="Kanit SemiBold"/>
                <a:cs typeface="Kanit" panose="020B0604020202020204" charset="-34"/>
                <a:sym typeface="Kanit SemiBold"/>
              </a:rPr>
              <a:t>DUDAS</a:t>
            </a:r>
          </a:p>
        </p:txBody>
      </p:sp>
    </p:spTree>
    <p:extLst>
      <p:ext uri="{BB962C8B-B14F-4D97-AF65-F5344CB8AC3E}">
        <p14:creationId xmlns:p14="http://schemas.microsoft.com/office/powerpoint/2010/main" val="182748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A6B140C4-E4A4-E818-55DA-D25ED3978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7A2BBA4-56B4-B979-D152-360E2734CBF3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18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EFE596-E343-2353-3466-91D276BFBB03}"/>
              </a:ext>
            </a:extLst>
          </p:cNvPr>
          <p:cNvSpPr/>
          <p:nvPr/>
        </p:nvSpPr>
        <p:spPr>
          <a:xfrm>
            <a:off x="9578510" y="1102268"/>
            <a:ext cx="3750072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10ECE90-3B81-54A1-9C82-D0A77516ADDC}"/>
              </a:ext>
            </a:extLst>
          </p:cNvPr>
          <p:cNvSpPr/>
          <p:nvPr/>
        </p:nvSpPr>
        <p:spPr>
          <a:xfrm>
            <a:off x="9577832" y="2319694"/>
            <a:ext cx="3750072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D905200-428D-7277-0DB8-9F3363681662}"/>
              </a:ext>
            </a:extLst>
          </p:cNvPr>
          <p:cNvSpPr/>
          <p:nvPr/>
        </p:nvSpPr>
        <p:spPr>
          <a:xfrm>
            <a:off x="9577832" y="3625701"/>
            <a:ext cx="3750072" cy="1124913"/>
          </a:xfrm>
          <a:prstGeom prst="roundRect">
            <a:avLst/>
          </a:prstGeom>
          <a:solidFill>
            <a:schemeClr val="bg2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E4952466-59C1-1319-8255-098E91AE610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6C8B4394-748B-E6CC-2980-EFD58CE98A4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n 13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A10D85F-3F84-6FEA-30E9-1A97E0BBC3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190" t="20079" r="25010" b="32644"/>
          <a:stretch/>
        </p:blipFill>
        <p:spPr>
          <a:xfrm>
            <a:off x="198600" y="176406"/>
            <a:ext cx="1088550" cy="1013049"/>
          </a:xfrm>
          <a:prstGeom prst="rect">
            <a:avLst/>
          </a:prstGeom>
        </p:spPr>
      </p:pic>
      <p:sp>
        <p:nvSpPr>
          <p:cNvPr id="4" name="Google Shape;293;p36">
            <a:extLst>
              <a:ext uri="{FF2B5EF4-FFF2-40B4-BE49-F238E27FC236}">
                <a16:creationId xmlns:a16="http://schemas.microsoft.com/office/drawing/2014/main" id="{4D817AB3-354D-1BBD-9A15-2AF9FCC79747}"/>
              </a:ext>
            </a:extLst>
          </p:cNvPr>
          <p:cNvSpPr txBox="1">
            <a:spLocks/>
          </p:cNvSpPr>
          <p:nvPr/>
        </p:nvSpPr>
        <p:spPr>
          <a:xfrm>
            <a:off x="1713171" y="257294"/>
            <a:ext cx="5683624" cy="733574"/>
          </a:xfrm>
          <a:prstGeom prst="rect">
            <a:avLst/>
          </a:prstGeom>
          <a:solidFill>
            <a:schemeClr val="accent1"/>
          </a:solidFill>
          <a:ln w="57150">
            <a:solidFill>
              <a:srgbClr val="A92D4F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rgbClr val="A92D4F"/>
                </a:solidFill>
              </a:rPr>
              <a:t>COMUNIDAD</a:t>
            </a:r>
            <a:endParaRPr lang="es-ES" sz="4000" dirty="0">
              <a:solidFill>
                <a:srgbClr val="A92D4F"/>
              </a:solidFill>
            </a:endParaRPr>
          </a:p>
        </p:txBody>
      </p:sp>
      <p:pic>
        <p:nvPicPr>
          <p:cNvPr id="13" name="Imagen 12" descr="Un hombre con barba y bigote&#10;&#10;El contenido generado por IA puede ser incorrecto.">
            <a:extLst>
              <a:ext uri="{FF2B5EF4-FFF2-40B4-BE49-F238E27FC236}">
                <a16:creationId xmlns:a16="http://schemas.microsoft.com/office/drawing/2014/main" id="{88707CD0-B7F0-830E-19A7-D524B868E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96" y="1102268"/>
            <a:ext cx="2258687" cy="2676479"/>
          </a:xfrm>
          <a:prstGeom prst="rect">
            <a:avLst/>
          </a:prstGeom>
        </p:spPr>
      </p:pic>
      <p:sp>
        <p:nvSpPr>
          <p:cNvPr id="15" name="Google Shape;293;p36">
            <a:extLst>
              <a:ext uri="{FF2B5EF4-FFF2-40B4-BE49-F238E27FC236}">
                <a16:creationId xmlns:a16="http://schemas.microsoft.com/office/drawing/2014/main" id="{C49D4322-BFF9-CE2B-BB06-D349842EB52F}"/>
              </a:ext>
            </a:extLst>
          </p:cNvPr>
          <p:cNvSpPr txBox="1">
            <a:spLocks/>
          </p:cNvSpPr>
          <p:nvPr/>
        </p:nvSpPr>
        <p:spPr>
          <a:xfrm>
            <a:off x="531570" y="3643086"/>
            <a:ext cx="2565941" cy="1200614"/>
          </a:xfrm>
          <a:prstGeom prst="rect">
            <a:avLst/>
          </a:prstGeom>
          <a:solidFill>
            <a:srgbClr val="A92E4F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3200" dirty="0">
                <a:solidFill>
                  <a:schemeClr val="tx2"/>
                </a:solidFill>
              </a:rPr>
              <a:t>COM.</a:t>
            </a:r>
          </a:p>
          <a:p>
            <a:pPr algn="ctr"/>
            <a:r>
              <a:rPr lang="es-ES" sz="3200" dirty="0">
                <a:solidFill>
                  <a:schemeClr val="tx2"/>
                </a:solidFill>
              </a:rPr>
              <a:t>MANAGER</a:t>
            </a:r>
            <a:endParaRPr lang="es-ES" sz="4400" dirty="0">
              <a:solidFill>
                <a:schemeClr val="tx2"/>
              </a:solidFill>
            </a:endParaRPr>
          </a:p>
        </p:txBody>
      </p:sp>
      <p:pic>
        <p:nvPicPr>
          <p:cNvPr id="5128" name="Picture 8" descr="Rayo - Iconos Interfaz de usuario y Gestos">
            <a:extLst>
              <a:ext uri="{FF2B5EF4-FFF2-40B4-BE49-F238E27FC236}">
                <a16:creationId xmlns:a16="http://schemas.microsoft.com/office/drawing/2014/main" id="{04CEAF00-FCF7-438E-4205-D063000F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3945">
            <a:off x="2224159" y="1427091"/>
            <a:ext cx="3272118" cy="327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escarga iconos gratuitos de Icono de Conexión Surang Lineal Color en PNG y  SVG">
            <a:extLst>
              <a:ext uri="{FF2B5EF4-FFF2-40B4-BE49-F238E27FC236}">
                <a16:creationId xmlns:a16="http://schemas.microsoft.com/office/drawing/2014/main" id="{C6B050FE-C0B5-67E1-ED37-356D8D5A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867" y="1117821"/>
            <a:ext cx="1072926" cy="107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vance - Iconos gratis de negocios y finanzas">
            <a:extLst>
              <a:ext uri="{FF2B5EF4-FFF2-40B4-BE49-F238E27FC236}">
                <a16:creationId xmlns:a16="http://schemas.microsoft.com/office/drawing/2014/main" id="{8783BA6C-3B1C-BD04-7596-5B9CBA65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874" y="2338550"/>
            <a:ext cx="1124913" cy="11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uda - Iconos gratis de personas">
            <a:extLst>
              <a:ext uri="{FF2B5EF4-FFF2-40B4-BE49-F238E27FC236}">
                <a16:creationId xmlns:a16="http://schemas.microsoft.com/office/drawing/2014/main" id="{E4A477D2-2563-B1BA-FE4F-25A6624A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20" y="3668122"/>
            <a:ext cx="1040129" cy="10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1;p41">
            <a:extLst>
              <a:ext uri="{FF2B5EF4-FFF2-40B4-BE49-F238E27FC236}">
                <a16:creationId xmlns:a16="http://schemas.microsoft.com/office/drawing/2014/main" id="{67889FD3-9795-8821-DD84-E77808DA1A90}"/>
              </a:ext>
            </a:extLst>
          </p:cNvPr>
          <p:cNvSpPr txBox="1"/>
          <p:nvPr/>
        </p:nvSpPr>
        <p:spPr>
          <a:xfrm>
            <a:off x="10780009" y="1280260"/>
            <a:ext cx="2479395" cy="7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Kanit" panose="020B0604020202020204" charset="-34"/>
                <a:ea typeface="Kanit SemiBold"/>
                <a:cs typeface="Kanit" panose="020B0604020202020204" charset="-34"/>
                <a:sym typeface="Kanit SemiBold"/>
              </a:rPr>
              <a:t>CONEXIÓN</a:t>
            </a:r>
          </a:p>
        </p:txBody>
      </p:sp>
      <p:sp>
        <p:nvSpPr>
          <p:cNvPr id="8" name="Google Shape;351;p41">
            <a:extLst>
              <a:ext uri="{FF2B5EF4-FFF2-40B4-BE49-F238E27FC236}">
                <a16:creationId xmlns:a16="http://schemas.microsoft.com/office/drawing/2014/main" id="{EF5508ED-21C4-445B-07C2-5605C3A32FB5}"/>
              </a:ext>
            </a:extLst>
          </p:cNvPr>
          <p:cNvSpPr txBox="1"/>
          <p:nvPr/>
        </p:nvSpPr>
        <p:spPr>
          <a:xfrm>
            <a:off x="10940094" y="2547508"/>
            <a:ext cx="2479395" cy="7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Kanit" panose="020B0604020202020204" charset="-34"/>
                <a:ea typeface="Kanit SemiBold"/>
                <a:cs typeface="Kanit" panose="020B0604020202020204" charset="-34"/>
                <a:sym typeface="Kanit SemiBold"/>
              </a:rPr>
              <a:t>AVANCE</a:t>
            </a:r>
          </a:p>
        </p:txBody>
      </p:sp>
      <p:sp>
        <p:nvSpPr>
          <p:cNvPr id="9" name="Google Shape;351;p41">
            <a:extLst>
              <a:ext uri="{FF2B5EF4-FFF2-40B4-BE49-F238E27FC236}">
                <a16:creationId xmlns:a16="http://schemas.microsoft.com/office/drawing/2014/main" id="{15E566BE-22D8-F85A-117E-09546A5CDC3C}"/>
              </a:ext>
            </a:extLst>
          </p:cNvPr>
          <p:cNvSpPr txBox="1"/>
          <p:nvPr/>
        </p:nvSpPr>
        <p:spPr>
          <a:xfrm>
            <a:off x="11129197" y="3866345"/>
            <a:ext cx="1964442" cy="75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Kanit" panose="020B0604020202020204" charset="-34"/>
                <a:ea typeface="Kanit SemiBold"/>
                <a:cs typeface="Kanit" panose="020B0604020202020204" charset="-34"/>
                <a:sym typeface="Kanit SemiBold"/>
              </a:rPr>
              <a:t>DUDAS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4357E19-9F6A-AD92-4812-5A2CA173E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7250" y="1206597"/>
            <a:ext cx="2972208" cy="3713106"/>
          </a:xfrm>
          <a:prstGeom prst="rect">
            <a:avLst/>
          </a:prstGeom>
        </p:spPr>
      </p:pic>
      <p:pic>
        <p:nvPicPr>
          <p:cNvPr id="12" name="tiktok">
            <a:hlinkClick r:id="" action="ppaction://media"/>
            <a:extLst>
              <a:ext uri="{FF2B5EF4-FFF2-40B4-BE49-F238E27FC236}">
                <a16:creationId xmlns:a16="http://schemas.microsoft.com/office/drawing/2014/main" id="{228C6A2F-C28B-A98C-B251-9E1EEB0BB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t="16910" b="33067"/>
          <a:stretch/>
        </p:blipFill>
        <p:spPr>
          <a:xfrm>
            <a:off x="4894833" y="1509807"/>
            <a:ext cx="3291093" cy="29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1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98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/>
        </p:nvSpPr>
        <p:spPr>
          <a:xfrm rot="10800000">
            <a:off x="2334128" y="0"/>
            <a:ext cx="8229600" cy="5143500"/>
          </a:xfrm>
          <a:prstGeom prst="parallelogram">
            <a:avLst>
              <a:gd name="adj" fmla="val 20300"/>
            </a:avLst>
          </a:prstGeom>
          <a:solidFill>
            <a:srgbClr val="A92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/>
          </p:nvPr>
        </p:nvSpPr>
        <p:spPr>
          <a:xfrm>
            <a:off x="3916408" y="473993"/>
            <a:ext cx="4280921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tx2"/>
                </a:solidFill>
              </a:rPr>
              <a:t>GRACIAS</a:t>
            </a:r>
            <a:endParaRPr sz="7200" dirty="0">
              <a:solidFill>
                <a:schemeClr val="tx2"/>
              </a:solidFill>
            </a:endParaRPr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3387009" y="4271624"/>
            <a:ext cx="4955438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1" dirty="0"/>
              <a:t>¡</a:t>
            </a:r>
            <a:r>
              <a:rPr lang="en" sz="3600" b="1" dirty="0">
                <a:solidFill>
                  <a:schemeClr val="bg1"/>
                </a:solidFill>
              </a:rPr>
              <a:t>Visita nuestra WEB!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DABA68BD-C0A1-77F0-0FF2-974733F9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110" y="641316"/>
            <a:ext cx="4545600" cy="4545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35A667D-61C5-1928-8F4A-60CFAB9E3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329" y="1295606"/>
            <a:ext cx="2292779" cy="22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44;p46">
            <a:extLst>
              <a:ext uri="{FF2B5EF4-FFF2-40B4-BE49-F238E27FC236}">
                <a16:creationId xmlns:a16="http://schemas.microsoft.com/office/drawing/2014/main" id="{FB2C5974-21B7-9525-4042-C77EDD70DDE3}"/>
              </a:ext>
            </a:extLst>
          </p:cNvPr>
          <p:cNvSpPr txBox="1">
            <a:spLocks/>
          </p:cNvSpPr>
          <p:nvPr/>
        </p:nvSpPr>
        <p:spPr>
          <a:xfrm>
            <a:off x="2019931" y="3651335"/>
            <a:ext cx="4955438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sz="3600" b="1" dirty="0">
                <a:solidFill>
                  <a:srgbClr val="F3F3F3"/>
                </a:solidFill>
              </a:rPr>
              <a:t>@gastro.stock</a:t>
            </a:r>
          </a:p>
        </p:txBody>
      </p:sp>
      <p:pic>
        <p:nvPicPr>
          <p:cNvPr id="1028" name="Picture 4" descr="logotipo de instagram png, icono de instagram transparente 18930415 PNG">
            <a:extLst>
              <a:ext uri="{FF2B5EF4-FFF2-40B4-BE49-F238E27FC236}">
                <a16:creationId xmlns:a16="http://schemas.microsoft.com/office/drawing/2014/main" id="{C8F04A66-375B-D387-5C2F-ECF26EB2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5" y="3544969"/>
            <a:ext cx="956310" cy="9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ktok Logo PNG para descargar gratis">
            <a:extLst>
              <a:ext uri="{FF2B5EF4-FFF2-40B4-BE49-F238E27FC236}">
                <a16:creationId xmlns:a16="http://schemas.microsoft.com/office/drawing/2014/main" id="{86EE3A33-3DDE-C3DF-FB44-3551DAE7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19" y="3727808"/>
            <a:ext cx="649690" cy="65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9B5E146D-385B-22A8-F28F-A6459125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A0A037E5-B537-F08E-2F61-FA392A70218D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AC69EF7B-CAC2-8058-7E37-7ABE7CA4E302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9647633D-9359-29CD-D47C-9723B0F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88" t="19008" r="23056" b="28730"/>
          <a:stretch/>
        </p:blipFill>
        <p:spPr>
          <a:xfrm>
            <a:off x="3651390" y="1504177"/>
            <a:ext cx="2151261" cy="2135146"/>
          </a:xfrm>
          <a:prstGeom prst="rect">
            <a:avLst/>
          </a:prstGeom>
        </p:spPr>
      </p:pic>
      <p:sp>
        <p:nvSpPr>
          <p:cNvPr id="4" name="Google Shape;191;p31">
            <a:extLst>
              <a:ext uri="{FF2B5EF4-FFF2-40B4-BE49-F238E27FC236}">
                <a16:creationId xmlns:a16="http://schemas.microsoft.com/office/drawing/2014/main" id="{B2D446E5-6443-863B-843D-DCD83966A77B}"/>
              </a:ext>
            </a:extLst>
          </p:cNvPr>
          <p:cNvSpPr txBox="1">
            <a:spLocks/>
          </p:cNvSpPr>
          <p:nvPr/>
        </p:nvSpPr>
        <p:spPr>
          <a:xfrm>
            <a:off x="0" y="-127"/>
            <a:ext cx="9144000" cy="473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000" dirty="0">
                <a:solidFill>
                  <a:srgbClr val="A92E4F"/>
                </a:solidFill>
              </a:rPr>
              <a:t>¿ QUÉ BUSCA</a:t>
            </a:r>
          </a:p>
          <a:p>
            <a:pPr algn="ctr"/>
            <a:endParaRPr lang="es-ES" sz="8000" dirty="0">
              <a:solidFill>
                <a:srgbClr val="A92E4F"/>
              </a:solidFill>
            </a:endParaRPr>
          </a:p>
          <a:p>
            <a:pPr algn="ctr"/>
            <a:endParaRPr lang="es-ES" sz="8000" dirty="0">
              <a:solidFill>
                <a:srgbClr val="A92E4F"/>
              </a:solidFill>
            </a:endParaRPr>
          </a:p>
          <a:p>
            <a:pPr algn="ctr"/>
            <a:r>
              <a:rPr lang="es-ES" sz="8000" dirty="0">
                <a:solidFill>
                  <a:srgbClr val="A92E4F"/>
                </a:solidFill>
              </a:rPr>
              <a:t>GASTROSTOCK ?</a:t>
            </a:r>
          </a:p>
        </p:txBody>
      </p:sp>
      <p:pic>
        <p:nvPicPr>
          <p:cNvPr id="1026" name="Picture 2" descr="icono de signo de interrogación. 18801957 PNG">
            <a:extLst>
              <a:ext uri="{FF2B5EF4-FFF2-40B4-BE49-F238E27FC236}">
                <a16:creationId xmlns:a16="http://schemas.microsoft.com/office/drawing/2014/main" id="{60FB9AA3-24CA-A446-2783-01D7C326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">
            <a:off x="5728305" y="1425387"/>
            <a:ext cx="923051" cy="17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cono de signo de interrogación. 18801957 PNG">
            <a:extLst>
              <a:ext uri="{FF2B5EF4-FFF2-40B4-BE49-F238E27FC236}">
                <a16:creationId xmlns:a16="http://schemas.microsoft.com/office/drawing/2014/main" id="{E413EA8F-5D83-23D2-EB52-0B2F2132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54948">
            <a:off x="2679352" y="1698811"/>
            <a:ext cx="923051" cy="17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4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139B828-C90C-D849-3125-D3B68F3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9D78FA1F-AB34-5C02-D048-B6A29AC515E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0E052C9-0B05-7D1D-988A-B077860DCDF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D488C94-979F-2CD8-5BCC-6AAB84C7D86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2</a:t>
            </a:r>
          </a:p>
        </p:txBody>
      </p:sp>
      <p:sp>
        <p:nvSpPr>
          <p:cNvPr id="12" name="Google Shape;351;p41">
            <a:extLst>
              <a:ext uri="{FF2B5EF4-FFF2-40B4-BE49-F238E27FC236}">
                <a16:creationId xmlns:a16="http://schemas.microsoft.com/office/drawing/2014/main" id="{1A15CDFC-AFD7-B518-9713-234FED3E7803}"/>
              </a:ext>
            </a:extLst>
          </p:cNvPr>
          <p:cNvSpPr txBox="1"/>
          <p:nvPr/>
        </p:nvSpPr>
        <p:spPr>
          <a:xfrm rot="21350649">
            <a:off x="5640690" y="4086655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SEVILLA </a:t>
            </a:r>
          </a:p>
        </p:txBody>
      </p:sp>
      <p:sp>
        <p:nvSpPr>
          <p:cNvPr id="13" name="Google Shape;351;p41">
            <a:extLst>
              <a:ext uri="{FF2B5EF4-FFF2-40B4-BE49-F238E27FC236}">
                <a16:creationId xmlns:a16="http://schemas.microsoft.com/office/drawing/2014/main" id="{21898A27-A1F4-3D0A-0B7B-98E8B2BAC5B4}"/>
              </a:ext>
            </a:extLst>
          </p:cNvPr>
          <p:cNvSpPr txBox="1"/>
          <p:nvPr/>
        </p:nvSpPr>
        <p:spPr>
          <a:xfrm rot="21276306">
            <a:off x="5193906" y="401003"/>
            <a:ext cx="3600181" cy="123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HOSTELERÍA 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DIGITALIZADA</a:t>
            </a:r>
          </a:p>
        </p:txBody>
      </p:sp>
      <p:sp>
        <p:nvSpPr>
          <p:cNvPr id="14" name="Google Shape;351;p41">
            <a:extLst>
              <a:ext uri="{FF2B5EF4-FFF2-40B4-BE49-F238E27FC236}">
                <a16:creationId xmlns:a16="http://schemas.microsoft.com/office/drawing/2014/main" id="{A5C0E743-E385-D50C-289E-CBCFA3EE0913}"/>
              </a:ext>
            </a:extLst>
          </p:cNvPr>
          <p:cNvSpPr txBox="1"/>
          <p:nvPr/>
        </p:nvSpPr>
        <p:spPr>
          <a:xfrm rot="21290295">
            <a:off x="4931482" y="1949577"/>
            <a:ext cx="3922764" cy="12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EFICIENCIA y MODERNIZACIÓN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091AAE-E2E3-E19B-C058-E5719D5E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15" y="3886464"/>
            <a:ext cx="1019033" cy="6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granaje - Iconos gratis de interfaz">
            <a:extLst>
              <a:ext uri="{FF2B5EF4-FFF2-40B4-BE49-F238E27FC236}">
                <a16:creationId xmlns:a16="http://schemas.microsoft.com/office/drawing/2014/main" id="{4767E05D-6D80-D16F-6EC6-90FD44340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37" y="2114359"/>
            <a:ext cx="967068" cy="9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r - Iconos gratis de comida">
            <a:extLst>
              <a:ext uri="{FF2B5EF4-FFF2-40B4-BE49-F238E27FC236}">
                <a16:creationId xmlns:a16="http://schemas.microsoft.com/office/drawing/2014/main" id="{AE4D5A65-B591-2024-CB16-816DDC16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77" y="388306"/>
            <a:ext cx="1188988" cy="11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F678C27-006C-0218-28C0-2179E4AE74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190" t="20079" r="25010" b="32644"/>
          <a:stretch/>
        </p:blipFill>
        <p:spPr>
          <a:xfrm>
            <a:off x="387699" y="1331042"/>
            <a:ext cx="2263594" cy="2106593"/>
          </a:xfrm>
          <a:prstGeom prst="rect">
            <a:avLst/>
          </a:prstGeom>
        </p:spPr>
      </p:pic>
      <p:cxnSp>
        <p:nvCxnSpPr>
          <p:cNvPr id="21" name="Conector: curvado 19">
            <a:extLst>
              <a:ext uri="{FF2B5EF4-FFF2-40B4-BE49-F238E27FC236}">
                <a16:creationId xmlns:a16="http://schemas.microsoft.com/office/drawing/2014/main" id="{42673AEB-74DC-0DC1-B42D-98569EC389FB}"/>
              </a:ext>
            </a:extLst>
          </p:cNvPr>
          <p:cNvCxnSpPr>
            <a:cxnSpLocks/>
          </p:cNvCxnSpPr>
          <p:nvPr/>
        </p:nvCxnSpPr>
        <p:spPr>
          <a:xfrm flipV="1">
            <a:off x="2824912" y="1238353"/>
            <a:ext cx="983848" cy="427215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curvado 19">
            <a:extLst>
              <a:ext uri="{FF2B5EF4-FFF2-40B4-BE49-F238E27FC236}">
                <a16:creationId xmlns:a16="http://schemas.microsoft.com/office/drawing/2014/main" id="{100D0038-DB7D-EA02-AC3E-D321D7C667E4}"/>
              </a:ext>
            </a:extLst>
          </p:cNvPr>
          <p:cNvCxnSpPr>
            <a:cxnSpLocks/>
          </p:cNvCxnSpPr>
          <p:nvPr/>
        </p:nvCxnSpPr>
        <p:spPr>
          <a:xfrm>
            <a:off x="2912026" y="3373037"/>
            <a:ext cx="851074" cy="513427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: curvado 19">
            <a:extLst>
              <a:ext uri="{FF2B5EF4-FFF2-40B4-BE49-F238E27FC236}">
                <a16:creationId xmlns:a16="http://schemas.microsoft.com/office/drawing/2014/main" id="{1A5978FE-B6E4-AD86-1DC9-90BF1D470972}"/>
              </a:ext>
            </a:extLst>
          </p:cNvPr>
          <p:cNvCxnSpPr>
            <a:cxnSpLocks/>
          </p:cNvCxnSpPr>
          <p:nvPr/>
        </p:nvCxnSpPr>
        <p:spPr>
          <a:xfrm>
            <a:off x="2873033" y="2521281"/>
            <a:ext cx="1001646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08E4B12-71AD-05FC-155A-FEBA7BABE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0AF07CB9-7573-7E96-CE8F-F3FA93F590F6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E67FEE7F-8A3A-4D0F-C4F3-3E37903AD296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738EBF8-AA68-BAC7-EB5B-C177841B1A82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3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7D259C1B-FB9C-D952-6BEB-C38A2BD9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387699" y="1331042"/>
            <a:ext cx="2263594" cy="2106593"/>
          </a:xfrm>
          <a:prstGeom prst="rect">
            <a:avLst/>
          </a:prstGeom>
        </p:spPr>
      </p:pic>
      <p:cxnSp>
        <p:nvCxnSpPr>
          <p:cNvPr id="24" name="Conector: curvado 19">
            <a:extLst>
              <a:ext uri="{FF2B5EF4-FFF2-40B4-BE49-F238E27FC236}">
                <a16:creationId xmlns:a16="http://schemas.microsoft.com/office/drawing/2014/main" id="{5158AA56-6B74-00F7-B3F6-E5CCA869AF32}"/>
              </a:ext>
            </a:extLst>
          </p:cNvPr>
          <p:cNvCxnSpPr>
            <a:cxnSpLocks/>
          </p:cNvCxnSpPr>
          <p:nvPr/>
        </p:nvCxnSpPr>
        <p:spPr>
          <a:xfrm>
            <a:off x="2873033" y="2521281"/>
            <a:ext cx="1001646" cy="0"/>
          </a:xfrm>
          <a:prstGeom prst="straightConnector1">
            <a:avLst/>
          </a:prstGeom>
          <a:ln w="127000" cap="rnd">
            <a:solidFill>
              <a:srgbClr val="A92D4F"/>
            </a:solidFill>
            <a:round/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liente - Iconos gratis de personas">
            <a:extLst>
              <a:ext uri="{FF2B5EF4-FFF2-40B4-BE49-F238E27FC236}">
                <a16:creationId xmlns:a16="http://schemas.microsoft.com/office/drawing/2014/main" id="{F868F903-93F4-ED55-7CEE-9B359C73C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964" y="1146506"/>
            <a:ext cx="274955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cono de signo de interrogación. 18801957 PNG">
            <a:extLst>
              <a:ext uri="{FF2B5EF4-FFF2-40B4-BE49-F238E27FC236}">
                <a16:creationId xmlns:a16="http://schemas.microsoft.com/office/drawing/2014/main" id="{BCCB4207-042D-189F-2535-48C2B432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">
            <a:off x="7611210" y="1356379"/>
            <a:ext cx="923051" cy="17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cono de signo de interrogación. 18801957 PNG">
            <a:extLst>
              <a:ext uri="{FF2B5EF4-FFF2-40B4-BE49-F238E27FC236}">
                <a16:creationId xmlns:a16="http://schemas.microsoft.com/office/drawing/2014/main" id="{2312BE1B-3B03-1DDB-DC6C-BD7C0D09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54948">
            <a:off x="4029414" y="1511401"/>
            <a:ext cx="923051" cy="17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3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F1D0CA44-E31F-E4B1-5583-568FE3353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35D831FC-1D6D-3ECB-E21B-6608CE251D5F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B21F42F-82FA-6F0D-706D-88585743C87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0EB83F6-1791-869E-B95D-77882A4FB1E6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4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EBE67651-5F10-0DE5-0C6F-613DB4D3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0823797" y="2129909"/>
            <a:ext cx="985990" cy="917603"/>
          </a:xfrm>
          <a:prstGeom prst="rect">
            <a:avLst/>
          </a:prstGeom>
        </p:spPr>
      </p:pic>
      <p:pic>
        <p:nvPicPr>
          <p:cNvPr id="1026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C801F2E1-2398-5D45-1F63-C4047A94C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8"/>
          <a:stretch/>
        </p:blipFill>
        <p:spPr bwMode="auto">
          <a:xfrm>
            <a:off x="799927" y="868499"/>
            <a:ext cx="3324024" cy="315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9D18011-30AB-25F7-2D42-B8A0B4100AC5}"/>
              </a:ext>
            </a:extLst>
          </p:cNvPr>
          <p:cNvSpPr/>
          <p:nvPr/>
        </p:nvSpPr>
        <p:spPr>
          <a:xfrm>
            <a:off x="4366997" y="868500"/>
            <a:ext cx="4174800" cy="315339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460261-BE22-68B0-0313-3406639760FA}"/>
              </a:ext>
            </a:extLst>
          </p:cNvPr>
          <p:cNvSpPr txBox="1"/>
          <p:nvPr/>
        </p:nvSpPr>
        <p:spPr>
          <a:xfrm>
            <a:off x="5315061" y="994526"/>
            <a:ext cx="62661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u="sng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ANA, 38</a:t>
            </a:r>
            <a:endParaRPr lang="es-ES" sz="4800" b="1" u="sng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3074" name="Picture 2" descr="Lápiz - Iconos gratis de herramientas y utensilios">
            <a:extLst>
              <a:ext uri="{FF2B5EF4-FFF2-40B4-BE49-F238E27FC236}">
                <a16:creationId xmlns:a16="http://schemas.microsoft.com/office/drawing/2014/main" id="{9E1F8785-D322-F60A-3B2E-83FD4900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4507005" y="2055089"/>
            <a:ext cx="1180566" cy="11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rror - Iconos gratis de ui">
            <a:extLst>
              <a:ext uri="{FF2B5EF4-FFF2-40B4-BE49-F238E27FC236}">
                <a16:creationId xmlns:a16="http://schemas.microsoft.com/office/drawing/2014/main" id="{47F19EF6-8C5C-392D-BB00-A732E9EC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10" y="1925977"/>
            <a:ext cx="1569173" cy="15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mple Icons - Free SVG &amp; PNG Simple Images - Noun Project">
            <a:extLst>
              <a:ext uri="{FF2B5EF4-FFF2-40B4-BE49-F238E27FC236}">
                <a16:creationId xmlns:a16="http://schemas.microsoft.com/office/drawing/2014/main" id="{5802D8CD-7076-CF86-215E-DFB5A41A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79" y="1427551"/>
            <a:ext cx="2435642" cy="24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11000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B92D5A4-9935-2F1C-BE63-9A3DB8BC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D00B8FBA-7C32-B37F-A568-E97BC5DC781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A8C5290E-AAAE-9D1C-9D1E-26E9683B7EE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BD49FB-DA78-BD49-B703-0142418981A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5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F8519951-5019-625D-E720-3456AC6A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0823797" y="2129909"/>
            <a:ext cx="985990" cy="917603"/>
          </a:xfrm>
          <a:prstGeom prst="rect">
            <a:avLst/>
          </a:prstGeom>
        </p:spPr>
      </p:pic>
      <p:pic>
        <p:nvPicPr>
          <p:cNvPr id="2" name="Picture 2" descr="El fenómeno Burger Food Porn - CosasDeCome Sevilla">
            <a:extLst>
              <a:ext uri="{FF2B5EF4-FFF2-40B4-BE49-F238E27FC236}">
                <a16:creationId xmlns:a16="http://schemas.microsoft.com/office/drawing/2014/main" id="{ABBDEE88-7320-BE82-9B79-077EC7FE9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r="9116"/>
          <a:stretch/>
        </p:blipFill>
        <p:spPr bwMode="auto">
          <a:xfrm>
            <a:off x="818197" y="900396"/>
            <a:ext cx="3416300" cy="2989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41C229F-DE52-3FEB-B132-3147072613F3}"/>
              </a:ext>
            </a:extLst>
          </p:cNvPr>
          <p:cNvSpPr/>
          <p:nvPr/>
        </p:nvSpPr>
        <p:spPr>
          <a:xfrm>
            <a:off x="4434492" y="876032"/>
            <a:ext cx="4174800" cy="315339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DA830D-4115-15D8-EFE2-67D278BA7F81}"/>
              </a:ext>
            </a:extLst>
          </p:cNvPr>
          <p:cNvSpPr txBox="1"/>
          <p:nvPr/>
        </p:nvSpPr>
        <p:spPr>
          <a:xfrm>
            <a:off x="5476229" y="1054383"/>
            <a:ext cx="62661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u="sng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LUIS, 29</a:t>
            </a:r>
            <a:endParaRPr lang="es-ES" sz="4800" b="1" u="sng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4098" name="Picture 2" descr="Iconos de Tecnologia para descargar gratis">
            <a:extLst>
              <a:ext uri="{FF2B5EF4-FFF2-40B4-BE49-F238E27FC236}">
                <a16:creationId xmlns:a16="http://schemas.microsoft.com/office/drawing/2014/main" id="{B1E3C150-4538-B27D-3290-58A2E08A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02" y="2015504"/>
            <a:ext cx="1566090" cy="156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ágenes de Caja Carton - Descarga gratuita en Freepik">
            <a:extLst>
              <a:ext uri="{FF2B5EF4-FFF2-40B4-BE49-F238E27FC236}">
                <a16:creationId xmlns:a16="http://schemas.microsoft.com/office/drawing/2014/main" id="{9B73182D-A3C9-97BE-9E17-3307829F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99" y="2306712"/>
            <a:ext cx="1619404" cy="10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41808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3649A81-9638-13AB-6567-A587879ED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7EC751C-DB86-FEE1-359C-3589F87B3CD2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F51F3E06-77FF-1A69-1F81-72397C4D8CB3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0CBE55F-DB65-74D0-CCE8-E293E48E3E77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6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F3CC4C94-320A-E827-8C6F-E4FB9F45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10823797" y="2129909"/>
            <a:ext cx="985990" cy="917603"/>
          </a:xfrm>
          <a:prstGeom prst="rect">
            <a:avLst/>
          </a:prstGeom>
        </p:spPr>
      </p:pic>
      <p:pic>
        <p:nvPicPr>
          <p:cNvPr id="7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BA9AF250-8574-5A4A-7828-2EA6881DA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4"/>
          <a:stretch/>
        </p:blipFill>
        <p:spPr bwMode="auto">
          <a:xfrm>
            <a:off x="908361" y="982800"/>
            <a:ext cx="3095353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CA524CA-E234-6CBC-CB5C-D6383B7FAEC3}"/>
              </a:ext>
            </a:extLst>
          </p:cNvPr>
          <p:cNvSpPr/>
          <p:nvPr/>
        </p:nvSpPr>
        <p:spPr>
          <a:xfrm>
            <a:off x="4434492" y="876032"/>
            <a:ext cx="4174800" cy="3153399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5ADA95-E525-05C6-3E1E-92B13D6408E0}"/>
              </a:ext>
            </a:extLst>
          </p:cNvPr>
          <p:cNvSpPr txBox="1"/>
          <p:nvPr/>
        </p:nvSpPr>
        <p:spPr>
          <a:xfrm>
            <a:off x="5285729" y="1054383"/>
            <a:ext cx="62661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u="sng" dirty="0">
                <a:solidFill>
                  <a:srgbClr val="A92D4F"/>
                </a:solidFill>
                <a:latin typeface="Kanit" panose="020B0604020202020204" charset="-34"/>
                <a:cs typeface="Kanit" panose="020B0604020202020204" charset="-34"/>
              </a:rPr>
              <a:t>MARÍA, 45</a:t>
            </a:r>
            <a:endParaRPr lang="es-ES" sz="4800" b="1" u="sng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</p:txBody>
      </p:sp>
      <p:pic>
        <p:nvPicPr>
          <p:cNvPr id="6146" name="Picture 2" descr="Untrustworthy Vector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68B570E6-7657-2674-AD3B-E59631F0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2"/>
          <a:stretch/>
        </p:blipFill>
        <p:spPr bwMode="auto">
          <a:xfrm>
            <a:off x="4607566" y="1940620"/>
            <a:ext cx="1200150" cy="15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ápiz - Iconos gratis de herramientas y utensilios">
            <a:extLst>
              <a:ext uri="{FF2B5EF4-FFF2-40B4-BE49-F238E27FC236}">
                <a16:creationId xmlns:a16="http://schemas.microsoft.com/office/drawing/2014/main" id="{F1C508A3-0EBB-DB73-75BC-6F17101F6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5993143" y="1998425"/>
            <a:ext cx="1180566" cy="11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vedad PNG Imágenes Y Dibujos Con Fondo Transparente Gratis - Pngtree">
            <a:extLst>
              <a:ext uri="{FF2B5EF4-FFF2-40B4-BE49-F238E27FC236}">
                <a16:creationId xmlns:a16="http://schemas.microsoft.com/office/drawing/2014/main" id="{E8EADB65-426C-9293-6D07-5344BAFB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802" y="1783676"/>
            <a:ext cx="1827244" cy="18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79627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F4845738-A216-4E1E-E1D6-5E4433DB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CC4D203B-F3A2-1061-9025-9D68D897765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4F48926-4D3A-84FD-8694-99B0A116B135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rgbClr val="A92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14DCEA0-7293-81D1-5DF4-EB27304B778C}"/>
              </a:ext>
            </a:extLst>
          </p:cNvPr>
          <p:cNvSpPr/>
          <p:nvPr/>
        </p:nvSpPr>
        <p:spPr>
          <a:xfrm>
            <a:off x="8274570" y="4573874"/>
            <a:ext cx="869430" cy="569626"/>
          </a:xfrm>
          <a:prstGeom prst="round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A92E4F"/>
                </a:solidFill>
                <a:latin typeface="Kanit" panose="020B0604020202020204" charset="-34"/>
                <a:cs typeface="Kanit" panose="020B0604020202020204" charset="-34"/>
              </a:rPr>
              <a:t>7</a:t>
            </a:r>
          </a:p>
        </p:txBody>
      </p:sp>
      <p:pic>
        <p:nvPicPr>
          <p:cNvPr id="20" name="Imagen 1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E196348-F2BD-3A34-7D81-40829AD4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90" t="20079" r="25010" b="32644"/>
          <a:stretch/>
        </p:blipFill>
        <p:spPr>
          <a:xfrm>
            <a:off x="6547039" y="-1408624"/>
            <a:ext cx="1513606" cy="1408624"/>
          </a:xfrm>
          <a:prstGeom prst="rect">
            <a:avLst/>
          </a:prstGeom>
        </p:spPr>
      </p:pic>
      <p:pic>
        <p:nvPicPr>
          <p:cNvPr id="1026" name="Picture 2" descr="La mujer en la hostelería - Actualidad - The Restaurant MBA">
            <a:extLst>
              <a:ext uri="{FF2B5EF4-FFF2-40B4-BE49-F238E27FC236}">
                <a16:creationId xmlns:a16="http://schemas.microsoft.com/office/drawing/2014/main" id="{22C5D297-50E8-5E40-AEE2-F42A9B610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8"/>
          <a:stretch/>
        </p:blipFill>
        <p:spPr bwMode="auto">
          <a:xfrm>
            <a:off x="657266" y="292360"/>
            <a:ext cx="1518310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138455B-1B46-E63C-3B8F-29CAC5B4250E}"/>
              </a:ext>
            </a:extLst>
          </p:cNvPr>
          <p:cNvSpPr/>
          <p:nvPr/>
        </p:nvSpPr>
        <p:spPr>
          <a:xfrm>
            <a:off x="2641600" y="229503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3074" name="Picture 2" descr="Lápiz - Iconos gratis de herramientas y utensilios">
            <a:extLst>
              <a:ext uri="{FF2B5EF4-FFF2-40B4-BE49-F238E27FC236}">
                <a16:creationId xmlns:a16="http://schemas.microsoft.com/office/drawing/2014/main" id="{C7D6D6DC-7273-E3C0-2DEA-FED6EB6C9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2968344" y="569180"/>
            <a:ext cx="827239" cy="8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rror - Iconos gratis de ui">
            <a:extLst>
              <a:ext uri="{FF2B5EF4-FFF2-40B4-BE49-F238E27FC236}">
                <a16:creationId xmlns:a16="http://schemas.microsoft.com/office/drawing/2014/main" id="{3C8DF7A5-0AE8-0B88-3381-09770E06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793" y="390128"/>
            <a:ext cx="1185341" cy="11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mple Icons - Free SVG &amp; PNG Simple Images - Noun Project">
            <a:extLst>
              <a:ext uri="{FF2B5EF4-FFF2-40B4-BE49-F238E27FC236}">
                <a16:creationId xmlns:a16="http://schemas.microsoft.com/office/drawing/2014/main" id="{F3944427-C59B-1A6C-213D-71B485EA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31" y="272109"/>
            <a:ext cx="1480877" cy="14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l fenómeno Burger Food Porn - CosasDeCome Sevilla">
            <a:extLst>
              <a:ext uri="{FF2B5EF4-FFF2-40B4-BE49-F238E27FC236}">
                <a16:creationId xmlns:a16="http://schemas.microsoft.com/office/drawing/2014/main" id="{50EC70E0-E9B6-F9B4-620E-C1C63AADB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r="9116"/>
          <a:stretch/>
        </p:blipFill>
        <p:spPr bwMode="auto">
          <a:xfrm>
            <a:off x="818788" y="1851563"/>
            <a:ext cx="1646096" cy="144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186DC52-E6AC-F10E-C67A-DF98026464EC}"/>
              </a:ext>
            </a:extLst>
          </p:cNvPr>
          <p:cNvSpPr/>
          <p:nvPr/>
        </p:nvSpPr>
        <p:spPr>
          <a:xfrm>
            <a:off x="2870290" y="1871005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4098" name="Picture 2" descr="Iconos de Tecnologia para descargar gratis">
            <a:extLst>
              <a:ext uri="{FF2B5EF4-FFF2-40B4-BE49-F238E27FC236}">
                <a16:creationId xmlns:a16="http://schemas.microsoft.com/office/drawing/2014/main" id="{44246F55-AAAC-BA22-C194-B911159D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82" y="2007563"/>
            <a:ext cx="1219857" cy="1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onriendo Mujer Camarero Traer La Orden De Los Visitantes En El Restaurante  Del País Fotos, retratos, imágenes y fotografía de archivo libres de  derecho. Image 83234387">
            <a:extLst>
              <a:ext uri="{FF2B5EF4-FFF2-40B4-BE49-F238E27FC236}">
                <a16:creationId xmlns:a16="http://schemas.microsoft.com/office/drawing/2014/main" id="{84E182E3-6523-04E5-EEF0-28F9EF675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4"/>
          <a:stretch/>
        </p:blipFill>
        <p:spPr bwMode="auto">
          <a:xfrm>
            <a:off x="1090123" y="3481739"/>
            <a:ext cx="1551477" cy="1432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0DE347B-9917-04DD-2DC7-50CF2503B0C4}"/>
              </a:ext>
            </a:extLst>
          </p:cNvPr>
          <p:cNvSpPr/>
          <p:nvPr/>
        </p:nvSpPr>
        <p:spPr>
          <a:xfrm>
            <a:off x="3114402" y="3473624"/>
            <a:ext cx="4066758" cy="1440373"/>
          </a:xfrm>
          <a:prstGeom prst="roundRect">
            <a:avLst/>
          </a:prstGeom>
          <a:solidFill>
            <a:schemeClr val="accent1"/>
          </a:solidFill>
          <a:ln>
            <a:solidFill>
              <a:srgbClr val="A92D4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b="1" dirty="0">
              <a:solidFill>
                <a:srgbClr val="A92D4F"/>
              </a:solidFill>
              <a:latin typeface="Kanit" panose="020B0604020202020204" charset="-34"/>
              <a:cs typeface="Kanit" panose="020B0604020202020204" charset="-34"/>
            </a:endParaRPr>
          </a:p>
          <a:p>
            <a:pPr algn="ctr"/>
            <a:endParaRPr lang="es-ES" dirty="0"/>
          </a:p>
        </p:txBody>
      </p:sp>
      <p:pic>
        <p:nvPicPr>
          <p:cNvPr id="11" name="Picture 2" descr="Untrustworthy Vector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267625C1-D83E-CAA8-8FF5-E19181B3D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2"/>
          <a:stretch/>
        </p:blipFill>
        <p:spPr bwMode="auto">
          <a:xfrm>
            <a:off x="3338721" y="3607970"/>
            <a:ext cx="929186" cy="11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ápiz - Iconos gratis de herramientas y utensilios">
            <a:extLst>
              <a:ext uri="{FF2B5EF4-FFF2-40B4-BE49-F238E27FC236}">
                <a16:creationId xmlns:a16="http://schemas.microsoft.com/office/drawing/2014/main" id="{91952603-4A3D-5403-F26E-D96410FC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9039">
            <a:off x="4445272" y="3704456"/>
            <a:ext cx="978705" cy="9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Novedad PNG Imágenes Y Dibujos Con Fondo Transparente Gratis - Pngtree">
            <a:extLst>
              <a:ext uri="{FF2B5EF4-FFF2-40B4-BE49-F238E27FC236}">
                <a16:creationId xmlns:a16="http://schemas.microsoft.com/office/drawing/2014/main" id="{488F8AF5-8686-3C42-1DCB-AFB5DFCE8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85" y="3332258"/>
            <a:ext cx="1656883" cy="165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ágenes de Caja Carton - Descarga gratuita en Freepik">
            <a:extLst>
              <a:ext uri="{FF2B5EF4-FFF2-40B4-BE49-F238E27FC236}">
                <a16:creationId xmlns:a16="http://schemas.microsoft.com/office/drawing/2014/main" id="{EB21B12D-CBD9-F2D7-F53C-BAA85224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18" y="2106576"/>
            <a:ext cx="1619404" cy="10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64937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Logistic Transport Company Profile by Slidesgo">
  <a:themeElements>
    <a:clrScheme name="Simple Light">
      <a:dk1>
        <a:srgbClr val="CC0000"/>
      </a:dk1>
      <a:lt1>
        <a:srgbClr val="16161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550197E15A354DB1886C7DBE62E5A3" ma:contentTypeVersion="5" ma:contentTypeDescription="Crear nuevo documento." ma:contentTypeScope="" ma:versionID="44be81343eb50bcbeee25b15202db09f">
  <xsd:schema xmlns:xsd="http://www.w3.org/2001/XMLSchema" xmlns:xs="http://www.w3.org/2001/XMLSchema" xmlns:p="http://schemas.microsoft.com/office/2006/metadata/properties" xmlns:ns3="de280148-da7b-4831-b890-5a51c3cfd433" targetNamespace="http://schemas.microsoft.com/office/2006/metadata/properties" ma:root="true" ma:fieldsID="42269d83c5f294df28d83f7ef7ee190a" ns3:_="">
    <xsd:import namespace="de280148-da7b-4831-b890-5a51c3cfd43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80148-da7b-4831-b890-5a51c3cfd43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9D065A-02FE-4451-863C-A0321463C435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de280148-da7b-4831-b890-5a51c3cfd433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D226354-B3B3-472B-B4E4-111CE0D84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280148-da7b-4831-b890-5a51c3cfd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6DDF2D-11D1-48FD-BFB0-3D59682A52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7665</TotalTime>
  <Words>1152</Words>
  <Application>Microsoft Office PowerPoint</Application>
  <PresentationFormat>Presentación en pantalla (16:9)</PresentationFormat>
  <Paragraphs>185</Paragraphs>
  <Slides>25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Kanit SemiBold</vt:lpstr>
      <vt:lpstr>Work Sans</vt:lpstr>
      <vt:lpstr>Arial</vt:lpstr>
      <vt:lpstr>Kanit</vt:lpstr>
      <vt:lpstr>Logistic Transport Company Profile by Slidesgo</vt:lpstr>
      <vt:lpstr>Presentación de PowerPoint</vt:lpstr>
      <vt:lpstr>GASTROSTOCK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Alonso Portillo Sánchez</dc:creator>
  <cp:lastModifiedBy>ALONSO PORTILLO SANCHEZ</cp:lastModifiedBy>
  <cp:revision>103</cp:revision>
  <dcterms:modified xsi:type="dcterms:W3CDTF">2025-05-01T21:13:56Z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0x0101000E550197E15A354DB1886C7DBE62E5A3</vt:lpwstr>
  </property>
</Properties>
</file>